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8" r:id="rId1"/>
  </p:sldMasterIdLst>
  <p:notesMasterIdLst>
    <p:notesMasterId r:id="rId38"/>
  </p:notesMasterIdLst>
  <p:handoutMasterIdLst>
    <p:handoutMasterId r:id="rId39"/>
  </p:handoutMasterIdLst>
  <p:sldIdLst>
    <p:sldId id="393" r:id="rId2"/>
    <p:sldId id="402" r:id="rId3"/>
    <p:sldId id="404" r:id="rId4"/>
    <p:sldId id="324" r:id="rId5"/>
    <p:sldId id="325" r:id="rId6"/>
    <p:sldId id="405" r:id="rId7"/>
    <p:sldId id="326" r:id="rId8"/>
    <p:sldId id="408" r:id="rId9"/>
    <p:sldId id="327" r:id="rId10"/>
    <p:sldId id="392" r:id="rId11"/>
    <p:sldId id="410" r:id="rId12"/>
    <p:sldId id="411" r:id="rId13"/>
    <p:sldId id="328" r:id="rId14"/>
    <p:sldId id="412" r:id="rId15"/>
    <p:sldId id="413" r:id="rId16"/>
    <p:sldId id="414" r:id="rId17"/>
    <p:sldId id="417" r:id="rId18"/>
    <p:sldId id="415" r:id="rId19"/>
    <p:sldId id="420" r:id="rId20"/>
    <p:sldId id="419" r:id="rId21"/>
    <p:sldId id="421" r:id="rId22"/>
    <p:sldId id="422" r:id="rId23"/>
    <p:sldId id="423" r:id="rId24"/>
    <p:sldId id="424" r:id="rId25"/>
    <p:sldId id="429" r:id="rId26"/>
    <p:sldId id="425" r:id="rId27"/>
    <p:sldId id="426" r:id="rId28"/>
    <p:sldId id="329" r:id="rId29"/>
    <p:sldId id="394" r:id="rId30"/>
    <p:sldId id="395" r:id="rId31"/>
    <p:sldId id="430" r:id="rId32"/>
    <p:sldId id="431" r:id="rId33"/>
    <p:sldId id="432" r:id="rId34"/>
    <p:sldId id="337" r:id="rId35"/>
    <p:sldId id="339" r:id="rId36"/>
    <p:sldId id="338" r:id="rId3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23" autoAdjust="0"/>
    <p:restoredTop sz="89481" autoAdjust="0"/>
  </p:normalViewPr>
  <p:slideViewPr>
    <p:cSldViewPr>
      <p:cViewPr varScale="1">
        <p:scale>
          <a:sx n="117" d="100"/>
          <a:sy n="117" d="100"/>
        </p:scale>
        <p:origin x="1528" y="16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136"/>
    </p:cViewPr>
  </p:sorterViewPr>
  <p:notesViewPr>
    <p:cSldViewPr>
      <p:cViewPr varScale="1">
        <p:scale>
          <a:sx n="63" d="100"/>
          <a:sy n="63" d="100"/>
        </p:scale>
        <p:origin x="-2100" y="-12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pPr>
              <a:defRPr/>
            </a:pPr>
            <a:fld id="{9E58E53F-7221-4DCB-8DA1-F3E8D0E14706}" type="datetimeFigureOut">
              <a:rPr lang="en-US"/>
              <a:pPr>
                <a:defRPr/>
              </a:pPr>
              <a:t>2/16/22</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pPr>
              <a:defRPr/>
            </a:pPr>
            <a:fld id="{4F17F385-885A-409E-9BF5-06B4476E5601}" type="slidenum">
              <a:rPr lang="en-US"/>
              <a:pPr>
                <a:defRPr/>
              </a:pPr>
              <a:t>‹#›</a:t>
            </a:fld>
            <a:endParaRPr lang="en-US"/>
          </a:p>
        </p:txBody>
      </p:sp>
    </p:spTree>
    <p:extLst>
      <p:ext uri="{BB962C8B-B14F-4D97-AF65-F5344CB8AC3E}">
        <p14:creationId xmlns:p14="http://schemas.microsoft.com/office/powerpoint/2010/main" val="15699354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632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632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1715DF8F-BE71-4697-AB7A-6E7CDA4D9138}" type="slidenum">
              <a:rPr lang="en-US"/>
              <a:pPr>
                <a:defRPr/>
              </a:pPr>
              <a:t>‹#›</a:t>
            </a:fld>
            <a:endParaRPr lang="en-US" dirty="0"/>
          </a:p>
        </p:txBody>
      </p:sp>
    </p:spTree>
    <p:extLst>
      <p:ext uri="{BB962C8B-B14F-4D97-AF65-F5344CB8AC3E}">
        <p14:creationId xmlns:p14="http://schemas.microsoft.com/office/powerpoint/2010/main" val="48162871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Union Carbide India Limited pesticide plant; over 500,000 people were exposed.  Estimates vary on the death toll, but the official immediate deaths were 2,259.  Other deaths in the weeks following are anywhere from 3,000 to 16,000.  Injuries included 558,125 with 38,478 temporary partial injuries and 3,900 severely and permanently disabling injuries.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endParaRPr lang="en-US"/>
          </a:p>
        </p:txBody>
      </p:sp>
      <p:sp>
        <p:nvSpPr>
          <p:cNvPr id="94" name="Footer Placeholder 4"/>
          <p:cNvSpPr>
            <a:spLocks noGrp="1"/>
          </p:cNvSpPr>
          <p:nvPr>
            <p:ph type="ftr" sz="quarter" idx="11"/>
          </p:nvPr>
        </p:nvSpPr>
        <p:spPr/>
        <p:txBody>
          <a:bodyPr/>
          <a:lstStyle>
            <a:lvl1pPr>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53A39C34-63CC-4E23-8D5A-5E0378EC30B3}" type="slidenum">
              <a:rPr lang="en-US"/>
              <a:pPr>
                <a:defRPr/>
              </a:pPr>
              <a:t>‹#›</a:t>
            </a:fld>
            <a:endParaRPr lang="en-US" dirty="0"/>
          </a:p>
        </p:txBody>
      </p:sp>
    </p:spTree>
    <p:extLst>
      <p:ext uri="{BB962C8B-B14F-4D97-AF65-F5344CB8AC3E}">
        <p14:creationId xmlns:p14="http://schemas.microsoft.com/office/powerpoint/2010/main" val="23568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83AF54-BD81-4F4E-AD21-76A7B687A197}" type="slidenum">
              <a:rPr lang="en-US"/>
              <a:pPr>
                <a:defRPr/>
              </a:pPr>
              <a:t>‹#›</a:t>
            </a:fld>
            <a:endParaRPr lang="en-US" dirty="0"/>
          </a:p>
        </p:txBody>
      </p:sp>
    </p:spTree>
    <p:extLst>
      <p:ext uri="{BB962C8B-B14F-4D97-AF65-F5344CB8AC3E}">
        <p14:creationId xmlns:p14="http://schemas.microsoft.com/office/powerpoint/2010/main" val="257914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E1E197-CC1B-4E25-9525-495559B2E0A7}" type="slidenum">
              <a:rPr lang="en-US"/>
              <a:pPr>
                <a:defRPr/>
              </a:pPr>
              <a:t>‹#›</a:t>
            </a:fld>
            <a:endParaRPr lang="en-US" dirty="0"/>
          </a:p>
        </p:txBody>
      </p:sp>
    </p:spTree>
    <p:extLst>
      <p:ext uri="{BB962C8B-B14F-4D97-AF65-F5344CB8AC3E}">
        <p14:creationId xmlns:p14="http://schemas.microsoft.com/office/powerpoint/2010/main" val="3449720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4771A5-C1D1-4E58-A6C1-C8AF9479EA4B}" type="slidenum">
              <a:rPr lang="en-US"/>
              <a:pPr>
                <a:defRPr/>
              </a:pPr>
              <a:t>‹#›</a:t>
            </a:fld>
            <a:endParaRPr lang="en-US" dirty="0"/>
          </a:p>
        </p:txBody>
      </p:sp>
    </p:spTree>
    <p:extLst>
      <p:ext uri="{BB962C8B-B14F-4D97-AF65-F5344CB8AC3E}">
        <p14:creationId xmlns:p14="http://schemas.microsoft.com/office/powerpoint/2010/main" val="1043498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solidFill>
                  <a:srgbClr val="FFFFFF"/>
                </a:solidFill>
              </a:defRPr>
            </a:lvl1pPr>
          </a:lstStyle>
          <a:p>
            <a:pPr>
              <a:defRPr/>
            </a:pPr>
            <a:endParaRPr lang="en-US"/>
          </a:p>
        </p:txBody>
      </p:sp>
      <p:sp>
        <p:nvSpPr>
          <p:cNvPr id="7" name="Rectangle 5"/>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8" name="Rectangle 6"/>
          <p:cNvSpPr>
            <a:spLocks noGrp="1" noChangeArrowheads="1"/>
          </p:cNvSpPr>
          <p:nvPr>
            <p:ph type="sldNum" sz="quarter" idx="12"/>
          </p:nvPr>
        </p:nvSpPr>
        <p:spPr/>
        <p:txBody>
          <a:bodyPr/>
          <a:lstStyle>
            <a:lvl1pPr>
              <a:defRPr>
                <a:solidFill>
                  <a:srgbClr val="FFFFFF"/>
                </a:solidFill>
              </a:defRPr>
            </a:lvl1pPr>
          </a:lstStyle>
          <a:p>
            <a:pPr>
              <a:defRPr/>
            </a:pPr>
            <a:fld id="{5496DE65-565F-461A-9719-E57876007590}" type="slidenum">
              <a:rPr lang="en-US"/>
              <a:pPr>
                <a:defRPr/>
              </a:pPr>
              <a:t>‹#›</a:t>
            </a:fld>
            <a:endParaRPr lang="en-US"/>
          </a:p>
        </p:txBody>
      </p:sp>
    </p:spTree>
    <p:extLst>
      <p:ext uri="{BB962C8B-B14F-4D97-AF65-F5344CB8AC3E}">
        <p14:creationId xmlns:p14="http://schemas.microsoft.com/office/powerpoint/2010/main" val="348236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03B6B9-B290-4145-9988-EE36136031FF}" type="slidenum">
              <a:rPr lang="en-US"/>
              <a:pPr>
                <a:defRPr/>
              </a:pPr>
              <a:t>‹#›</a:t>
            </a:fld>
            <a:endParaRPr lang="en-US" dirty="0"/>
          </a:p>
        </p:txBody>
      </p:sp>
    </p:spTree>
    <p:extLst>
      <p:ext uri="{BB962C8B-B14F-4D97-AF65-F5344CB8AC3E}">
        <p14:creationId xmlns:p14="http://schemas.microsoft.com/office/powerpoint/2010/main" val="175670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91" name="Date Placeholder 1"/>
          <p:cNvSpPr>
            <a:spLocks noGrp="1"/>
          </p:cNvSpPr>
          <p:nvPr>
            <p:ph type="dt" sz="half" idx="10"/>
          </p:nvPr>
        </p:nvSpPr>
        <p:spPr/>
        <p:txBody>
          <a:bodyPr/>
          <a:lstStyle>
            <a:lvl1pPr>
              <a:defRPr/>
            </a:lvl1pPr>
          </a:lstStyle>
          <a:p>
            <a:pPr>
              <a:defRPr/>
            </a:pPr>
            <a:endParaRPr lang="en-US"/>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B797112C-F822-4A3E-AD3D-9A15AD871A7C}" type="slidenum">
              <a:rPr lang="en-US"/>
              <a:pPr>
                <a:defRPr/>
              </a:pPr>
              <a:t>‹#›</a:t>
            </a:fld>
            <a:endParaRPr lang="en-US" dirty="0"/>
          </a:p>
        </p:txBody>
      </p:sp>
    </p:spTree>
    <p:extLst>
      <p:ext uri="{BB962C8B-B14F-4D97-AF65-F5344CB8AC3E}">
        <p14:creationId xmlns:p14="http://schemas.microsoft.com/office/powerpoint/2010/main" val="217895352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52A6EB-3A3A-4577-9552-31BF7220814B}" type="slidenum">
              <a:rPr lang="en-US"/>
              <a:pPr>
                <a:defRPr/>
              </a:pPr>
              <a:t>‹#›</a:t>
            </a:fld>
            <a:endParaRPr lang="en-US" dirty="0"/>
          </a:p>
        </p:txBody>
      </p:sp>
    </p:spTree>
    <p:extLst>
      <p:ext uri="{BB962C8B-B14F-4D97-AF65-F5344CB8AC3E}">
        <p14:creationId xmlns:p14="http://schemas.microsoft.com/office/powerpoint/2010/main" val="340903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E18F3B-714A-4F11-B770-C5EF1C9A7A65}" type="slidenum">
              <a:rPr lang="en-US"/>
              <a:pPr>
                <a:defRPr/>
              </a:pPr>
              <a:t>‹#›</a:t>
            </a:fld>
            <a:endParaRPr lang="en-US" dirty="0"/>
          </a:p>
        </p:txBody>
      </p:sp>
    </p:spTree>
    <p:extLst>
      <p:ext uri="{BB962C8B-B14F-4D97-AF65-F5344CB8AC3E}">
        <p14:creationId xmlns:p14="http://schemas.microsoft.com/office/powerpoint/2010/main" val="83284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15BD0E-6062-43C9-9437-474214A310A9}" type="slidenum">
              <a:rPr lang="en-US"/>
              <a:pPr>
                <a:defRPr/>
              </a:pPr>
              <a:t>‹#›</a:t>
            </a:fld>
            <a:endParaRPr lang="en-US" dirty="0"/>
          </a:p>
        </p:txBody>
      </p:sp>
    </p:spTree>
    <p:extLst>
      <p:ext uri="{BB962C8B-B14F-4D97-AF65-F5344CB8AC3E}">
        <p14:creationId xmlns:p14="http://schemas.microsoft.com/office/powerpoint/2010/main" val="251092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95CD01-AA8C-4414-9A62-B1804B3691C7}" type="slidenum">
              <a:rPr lang="en-US"/>
              <a:pPr>
                <a:defRPr/>
              </a:pPr>
              <a:t>‹#›</a:t>
            </a:fld>
            <a:endParaRPr lang="en-US" dirty="0"/>
          </a:p>
        </p:txBody>
      </p:sp>
    </p:spTree>
    <p:extLst>
      <p:ext uri="{BB962C8B-B14F-4D97-AF65-F5344CB8AC3E}">
        <p14:creationId xmlns:p14="http://schemas.microsoft.com/office/powerpoint/2010/main" val="106382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2CEF0103-42B7-45C2-93ED-A04199547893}" type="slidenum">
              <a:rPr lang="en-US"/>
              <a:pPr>
                <a:defRPr/>
              </a:pPr>
              <a:t>‹#›</a:t>
            </a:fld>
            <a:endParaRPr lang="en-US" dirty="0"/>
          </a:p>
        </p:txBody>
      </p:sp>
    </p:spTree>
    <p:extLst>
      <p:ext uri="{BB962C8B-B14F-4D97-AF65-F5344CB8AC3E}">
        <p14:creationId xmlns:p14="http://schemas.microsoft.com/office/powerpoint/2010/main" val="127785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F98740B5-1AF1-4B1B-92A2-FB99E5905C81}" type="slidenum">
              <a:rPr lang="en-US"/>
              <a:pPr>
                <a:defRPr/>
              </a:pPr>
              <a:t>‹#›</a:t>
            </a:fld>
            <a:endParaRPr lang="en-US" dirty="0"/>
          </a:p>
        </p:txBody>
      </p:sp>
    </p:spTree>
    <p:extLst>
      <p:ext uri="{BB962C8B-B14F-4D97-AF65-F5344CB8AC3E}">
        <p14:creationId xmlns:p14="http://schemas.microsoft.com/office/powerpoint/2010/main" val="277339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7BEFA76D-59B2-4D93-A970-61BCEDAF27E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154" r:id="rId1"/>
    <p:sldLayoutId id="2147484146" r:id="rId2"/>
    <p:sldLayoutId id="2147484155" r:id="rId3"/>
    <p:sldLayoutId id="2147484147" r:id="rId4"/>
    <p:sldLayoutId id="2147484148" r:id="rId5"/>
    <p:sldLayoutId id="2147484149" r:id="rId6"/>
    <p:sldLayoutId id="2147484150" r:id="rId7"/>
    <p:sldLayoutId id="2147484156" r:id="rId8"/>
    <p:sldLayoutId id="2147484157" r:id="rId9"/>
    <p:sldLayoutId id="2147484151" r:id="rId10"/>
    <p:sldLayoutId id="2147484152" r:id="rId11"/>
    <p:sldLayoutId id="2147484153" r:id="rId12"/>
    <p:sldLayoutId id="2147484158" r:id="rId13"/>
  </p:sldLayoutIdLst>
  <p:hf sldNum="0" hdr="0" ftr="0" dt="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2425" y="381000"/>
            <a:ext cx="8486775" cy="1295400"/>
          </a:xfrm>
        </p:spPr>
        <p:txBody>
          <a:bodyPr>
            <a:noAutofit/>
          </a:bodyPr>
          <a:lstStyle/>
          <a:p>
            <a:pPr algn="ctr" eaLnBrk="1" fontAlgn="auto" hangingPunct="1">
              <a:spcAft>
                <a:spcPts val="0"/>
              </a:spcAft>
              <a:defRPr/>
            </a:pPr>
            <a:r>
              <a:rPr lang="en-US" sz="4800" dirty="0">
                <a:solidFill>
                  <a:schemeClr val="tx1"/>
                </a:solidFill>
              </a:rPr>
              <a:t>Hazardous Materials </a:t>
            </a:r>
            <a:br>
              <a:rPr lang="en-US" sz="4800" dirty="0">
                <a:solidFill>
                  <a:schemeClr val="tx1"/>
                </a:solidFill>
              </a:rPr>
            </a:br>
            <a:r>
              <a:rPr lang="en-US" sz="4800" dirty="0">
                <a:solidFill>
                  <a:schemeClr val="tx1"/>
                </a:solidFill>
              </a:rPr>
              <a:t>Regulations and Resources</a:t>
            </a:r>
          </a:p>
        </p:txBody>
      </p:sp>
      <p:sp>
        <p:nvSpPr>
          <p:cNvPr id="4100" name="TextBox 10"/>
          <p:cNvSpPr txBox="1">
            <a:spLocks noChangeArrowheads="1"/>
          </p:cNvSpPr>
          <p:nvPr/>
        </p:nvSpPr>
        <p:spPr bwMode="auto">
          <a:xfrm>
            <a:off x="0" y="4800600"/>
            <a:ext cx="9144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defRPr/>
            </a:pPr>
            <a:r>
              <a:rPr lang="en-US" altLang="en-US" sz="3600" dirty="0">
                <a:solidFill>
                  <a:schemeClr val="tx2"/>
                </a:solidFill>
                <a:latin typeface="+mj-lt"/>
              </a:rPr>
              <a:t>An overview of legal requirements under the Emergency Planning  and Community </a:t>
            </a:r>
          </a:p>
          <a:p>
            <a:pPr algn="ctr">
              <a:defRPr/>
            </a:pPr>
            <a:r>
              <a:rPr lang="en-US" altLang="en-US" sz="3600" dirty="0">
                <a:solidFill>
                  <a:schemeClr val="tx2"/>
                </a:solidFill>
                <a:latin typeface="+mj-lt"/>
              </a:rPr>
              <a:t>Right-to-Know Act</a:t>
            </a:r>
          </a:p>
        </p:txBody>
      </p:sp>
      <p:pic>
        <p:nvPicPr>
          <p:cNvPr id="7172"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86000" y="1990636"/>
            <a:ext cx="4371975" cy="2800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eaLnBrk="1" fontAlgn="auto" hangingPunct="1">
              <a:spcAft>
                <a:spcPts val="0"/>
              </a:spcAft>
              <a:defRPr/>
            </a:pPr>
            <a:r>
              <a:rPr lang="en-US" sz="4800" dirty="0">
                <a:solidFill>
                  <a:schemeClr val="accent6">
                    <a:tint val="1000"/>
                  </a:schemeClr>
                </a:solidFill>
              </a:rPr>
              <a:t>Section 301 – LEPC</a:t>
            </a:r>
          </a:p>
        </p:txBody>
      </p:sp>
      <p:pic>
        <p:nvPicPr>
          <p:cNvPr id="1028" name="Picture 4" descr="http://ncfrpc.org/Graphics/FlaRPCs2017We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914398"/>
            <a:ext cx="7543800" cy="5715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28600" y="228600"/>
            <a:ext cx="4440238" cy="3998913"/>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2600" b="1" u="sng" dirty="0">
                <a:solidFill>
                  <a:srgbClr val="FFC000"/>
                </a:solidFill>
              </a:rPr>
              <a:t>Statutory/Contractual</a:t>
            </a:r>
          </a:p>
        </p:txBody>
      </p:sp>
      <p:sp>
        <p:nvSpPr>
          <p:cNvPr id="6" name="Oval 5"/>
          <p:cNvSpPr/>
          <p:nvPr/>
        </p:nvSpPr>
        <p:spPr>
          <a:xfrm>
            <a:off x="4343400" y="228600"/>
            <a:ext cx="4343400" cy="3979863"/>
          </a:xfrm>
          <a:prstGeom prst="ellipse">
            <a:avLst/>
          </a:prstGeom>
          <a:solidFill>
            <a:schemeClr val="accent3">
              <a:lumMod val="75000"/>
              <a:alpha val="2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2500" b="1" u="sng" dirty="0">
                <a:solidFill>
                  <a:srgbClr val="FFC000"/>
                </a:solidFill>
              </a:rPr>
              <a:t>Services</a:t>
            </a:r>
          </a:p>
        </p:txBody>
      </p:sp>
      <p:sp>
        <p:nvSpPr>
          <p:cNvPr id="7" name="Oval 6"/>
          <p:cNvSpPr/>
          <p:nvPr/>
        </p:nvSpPr>
        <p:spPr>
          <a:xfrm>
            <a:off x="2628900" y="2846388"/>
            <a:ext cx="4078288" cy="3835400"/>
          </a:xfrm>
          <a:prstGeom prst="ellipse">
            <a:avLst/>
          </a:prstGeom>
          <a:solidFill>
            <a:schemeClr val="accent2">
              <a:lumMod val="75000"/>
              <a:alpha val="25000"/>
            </a:schemeClr>
          </a:solidFill>
          <a:ln>
            <a:solidFill>
              <a:srgbClr val="C0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2500" b="1" u="sng" dirty="0">
                <a:solidFill>
                  <a:srgbClr val="FFC000"/>
                </a:solidFill>
              </a:rPr>
              <a:t>Public Outreach</a:t>
            </a:r>
          </a:p>
        </p:txBody>
      </p:sp>
      <p:sp>
        <p:nvSpPr>
          <p:cNvPr id="9" name="TextBox 8"/>
          <p:cNvSpPr txBox="1"/>
          <p:nvPr/>
        </p:nvSpPr>
        <p:spPr>
          <a:xfrm>
            <a:off x="457200" y="1676400"/>
            <a:ext cx="3886200" cy="1677988"/>
          </a:xfrm>
          <a:prstGeom prst="rect">
            <a:avLst/>
          </a:prstGeom>
          <a:noFill/>
        </p:spPr>
        <p:txBody>
          <a:bodyPr>
            <a:spAutoFit/>
          </a:bodyPr>
          <a:lstStyle/>
          <a:p>
            <a:pPr marL="285750" indent="-285750">
              <a:spcBef>
                <a:spcPts val="600"/>
              </a:spcBef>
              <a:buFont typeface="Arial" panose="020B0604020202020204" pitchFamily="34" charset="0"/>
              <a:buChar char="•"/>
              <a:defRPr/>
            </a:pPr>
            <a:r>
              <a:rPr lang="en-US" sz="2200" dirty="0">
                <a:solidFill>
                  <a:srgbClr val="FFFFFF"/>
                </a:solidFill>
                <a:latin typeface="+mn-lt"/>
              </a:rPr>
              <a:t>Hazards Analysis Site Visits</a:t>
            </a:r>
          </a:p>
          <a:p>
            <a:pPr marL="285750" indent="-285750">
              <a:spcBef>
                <a:spcPts val="600"/>
              </a:spcBef>
              <a:buFont typeface="Arial" panose="020B0604020202020204" pitchFamily="34" charset="0"/>
              <a:buChar char="•"/>
              <a:defRPr/>
            </a:pPr>
            <a:r>
              <a:rPr lang="en-US" sz="2200" dirty="0">
                <a:solidFill>
                  <a:srgbClr val="FFFFFF"/>
                </a:solidFill>
                <a:latin typeface="+mn-lt"/>
              </a:rPr>
              <a:t>LEPC Organizational Functions</a:t>
            </a:r>
          </a:p>
          <a:p>
            <a:pPr marL="285750" indent="-285750">
              <a:spcBef>
                <a:spcPts val="600"/>
              </a:spcBef>
              <a:buFont typeface="Arial" panose="020B0604020202020204" pitchFamily="34" charset="0"/>
              <a:buChar char="•"/>
              <a:defRPr/>
            </a:pPr>
            <a:r>
              <a:rPr lang="en-US" sz="2200" dirty="0">
                <a:solidFill>
                  <a:srgbClr val="FFFFFF"/>
                </a:solidFill>
                <a:latin typeface="+mn-lt"/>
              </a:rPr>
              <a:t>Tier II Reporting </a:t>
            </a:r>
          </a:p>
          <a:p>
            <a:pPr marL="285750" indent="-285750">
              <a:spcBef>
                <a:spcPts val="600"/>
              </a:spcBef>
              <a:buFont typeface="Arial" panose="020B0604020202020204" pitchFamily="34" charset="0"/>
              <a:buChar char="•"/>
              <a:defRPr/>
            </a:pPr>
            <a:r>
              <a:rPr lang="en-US" sz="2200" dirty="0">
                <a:solidFill>
                  <a:srgbClr val="FFFFFF"/>
                </a:solidFill>
                <a:latin typeface="+mn-lt"/>
              </a:rPr>
              <a:t>LEPC HazMat Response Plan</a:t>
            </a:r>
          </a:p>
        </p:txBody>
      </p:sp>
      <p:sp>
        <p:nvSpPr>
          <p:cNvPr id="10" name="TextBox 9"/>
          <p:cNvSpPr txBox="1"/>
          <p:nvPr/>
        </p:nvSpPr>
        <p:spPr>
          <a:xfrm>
            <a:off x="5029200" y="1676400"/>
            <a:ext cx="3352800" cy="1262063"/>
          </a:xfrm>
          <a:prstGeom prst="rect">
            <a:avLst/>
          </a:prstGeom>
          <a:noFill/>
        </p:spPr>
        <p:txBody>
          <a:bodyPr>
            <a:spAutoFit/>
          </a:bodyPr>
          <a:lstStyle/>
          <a:p>
            <a:pPr marL="285750" indent="-285750">
              <a:spcBef>
                <a:spcPts val="600"/>
              </a:spcBef>
              <a:spcAft>
                <a:spcPts val="600"/>
              </a:spcAft>
              <a:buFont typeface="Arial" panose="020B0604020202020204" pitchFamily="34" charset="0"/>
              <a:buChar char="•"/>
              <a:defRPr/>
            </a:pPr>
            <a:r>
              <a:rPr lang="en-US" sz="2200" dirty="0">
                <a:solidFill>
                  <a:srgbClr val="FFFFFF"/>
                </a:solidFill>
                <a:latin typeface="+mn-lt"/>
              </a:rPr>
              <a:t>Technical Assistance</a:t>
            </a:r>
          </a:p>
          <a:p>
            <a:pPr marL="285750" indent="-285750">
              <a:spcBef>
                <a:spcPts val="600"/>
              </a:spcBef>
              <a:spcAft>
                <a:spcPts val="600"/>
              </a:spcAft>
              <a:buFont typeface="Arial" panose="020B0604020202020204" pitchFamily="34" charset="0"/>
              <a:buChar char="•"/>
              <a:defRPr/>
            </a:pPr>
            <a:r>
              <a:rPr lang="en-US" sz="2200" dirty="0">
                <a:solidFill>
                  <a:srgbClr val="FFFFFF"/>
                </a:solidFill>
                <a:latin typeface="+mn-lt"/>
              </a:rPr>
              <a:t>Training/Exercises for Public and Private Entities </a:t>
            </a:r>
          </a:p>
        </p:txBody>
      </p:sp>
      <p:sp>
        <p:nvSpPr>
          <p:cNvPr id="14" name="TextBox 13"/>
          <p:cNvSpPr txBox="1"/>
          <p:nvPr/>
        </p:nvSpPr>
        <p:spPr>
          <a:xfrm>
            <a:off x="2895600" y="4208463"/>
            <a:ext cx="3811588" cy="923330"/>
          </a:xfrm>
          <a:prstGeom prst="rect">
            <a:avLst/>
          </a:prstGeom>
          <a:noFill/>
        </p:spPr>
        <p:txBody>
          <a:bodyPr>
            <a:spAutoFit/>
          </a:bodyPr>
          <a:lstStyle/>
          <a:p>
            <a:pPr marL="342900" indent="-342900">
              <a:spcBef>
                <a:spcPts val="600"/>
              </a:spcBef>
              <a:spcAft>
                <a:spcPts val="600"/>
              </a:spcAft>
              <a:buFont typeface="Arial"/>
              <a:buChar char="•"/>
              <a:tabLst>
                <a:tab pos="457200" algn="l"/>
              </a:tabLst>
              <a:defRPr/>
            </a:pPr>
            <a:r>
              <a:rPr lang="en-US" sz="2200" dirty="0">
                <a:solidFill>
                  <a:srgbClr val="FFFFFF"/>
                </a:solidFill>
                <a:latin typeface="+mn-lt"/>
                <a:ea typeface="Times New Roman"/>
                <a:cs typeface="Times New Roman"/>
              </a:rPr>
              <a:t>“How to Comply” Workshops</a:t>
            </a:r>
          </a:p>
          <a:p>
            <a:pPr marL="342900" indent="-342900">
              <a:spcBef>
                <a:spcPts val="600"/>
              </a:spcBef>
              <a:spcAft>
                <a:spcPts val="600"/>
              </a:spcAft>
              <a:buFont typeface="Arial"/>
              <a:buChar char="•"/>
              <a:tabLst>
                <a:tab pos="457200" algn="l"/>
              </a:tabLst>
              <a:defRPr/>
            </a:pPr>
            <a:r>
              <a:rPr lang="en-US" sz="2200" dirty="0">
                <a:solidFill>
                  <a:srgbClr val="FFFFFF"/>
                </a:solidFill>
                <a:latin typeface="+mn-lt"/>
                <a:ea typeface="Times New Roman"/>
                <a:cs typeface="Times New Roman"/>
              </a:rPr>
              <a:t>E-Plan Electronic Tier II Filing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pPr algn="ctr" eaLnBrk="1" fontAlgn="auto" hangingPunct="1">
              <a:spcAft>
                <a:spcPts val="0"/>
              </a:spcAft>
              <a:defRPr/>
            </a:pPr>
            <a:r>
              <a:rPr lang="en-US" sz="4800" dirty="0">
                <a:ln w="13335" cmpd="sng">
                  <a:solidFill>
                    <a:srgbClr val="759AA5">
                      <a:lumMod val="50000"/>
                    </a:srgbClr>
                  </a:solidFill>
                  <a:prstDash val="solid"/>
                </a:ln>
                <a:solidFill>
                  <a:srgbClr val="B9AB6F">
                    <a:tint val="1000"/>
                  </a:srgbClr>
                </a:solidFill>
              </a:rPr>
              <a:t>Section 302 </a:t>
            </a:r>
            <a:br>
              <a:rPr lang="en-US" sz="4800" dirty="0">
                <a:ln w="13335" cmpd="sng">
                  <a:solidFill>
                    <a:srgbClr val="759AA5">
                      <a:lumMod val="50000"/>
                    </a:srgbClr>
                  </a:solidFill>
                  <a:prstDash val="solid"/>
                </a:ln>
                <a:solidFill>
                  <a:srgbClr val="B9AB6F">
                    <a:tint val="1000"/>
                  </a:srgbClr>
                </a:solidFill>
              </a:rPr>
            </a:br>
            <a:r>
              <a:rPr lang="en-US" sz="4800" dirty="0">
                <a:ln w="13335" cmpd="sng">
                  <a:solidFill>
                    <a:srgbClr val="759AA5">
                      <a:lumMod val="50000"/>
                    </a:srgbClr>
                  </a:solidFill>
                  <a:prstDash val="solid"/>
                </a:ln>
                <a:solidFill>
                  <a:srgbClr val="B9AB6F">
                    <a:tint val="1000"/>
                  </a:srgbClr>
                </a:solidFill>
              </a:rPr>
              <a:t>Substances &amp; Notification </a:t>
            </a:r>
            <a:endParaRPr lang="en-US" dirty="0">
              <a:solidFill>
                <a:schemeClr val="accent6">
                  <a:tint val="1000"/>
                </a:schemeClr>
              </a:solidFill>
            </a:endParaRPr>
          </a:p>
        </p:txBody>
      </p:sp>
      <p:sp>
        <p:nvSpPr>
          <p:cNvPr id="3" name="Text Placeholder 2"/>
          <p:cNvSpPr>
            <a:spLocks noGrp="1"/>
          </p:cNvSpPr>
          <p:nvPr>
            <p:ph type="body" sz="half" idx="1"/>
          </p:nvPr>
        </p:nvSpPr>
        <p:spPr>
          <a:xfrm>
            <a:off x="228600" y="2057400"/>
            <a:ext cx="8763000" cy="4267200"/>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Purpose of Section 302 is to establish and identify a list of substances and gather information on facilities of most concern for emergency planning and response</a:t>
            </a:r>
          </a:p>
          <a:p>
            <a:pPr marL="0" indent="0" eaLnBrk="1" fontAlgn="auto" hangingPunct="1">
              <a:spcAft>
                <a:spcPts val="0"/>
              </a:spcAft>
              <a:buClr>
                <a:schemeClr val="accent1">
                  <a:lumMod val="60000"/>
                  <a:lumOff val="40000"/>
                </a:schemeClr>
              </a:buClr>
              <a:buFont typeface="Arial" pitchFamily="34" charset="0"/>
              <a:buNone/>
              <a:defRPr/>
            </a:pPr>
            <a:endParaRPr lang="en-US" sz="32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That list is known as the EPA’s “List of Lists”</a:t>
            </a:r>
          </a:p>
          <a:p>
            <a:pPr marL="274320" indent="-274320" eaLnBrk="1" fontAlgn="auto" hangingPunct="1">
              <a:spcAft>
                <a:spcPts val="0"/>
              </a:spcAft>
              <a:buClr>
                <a:schemeClr val="accent1">
                  <a:lumMod val="60000"/>
                  <a:lumOff val="40000"/>
                </a:schemeClr>
              </a:buClr>
              <a:buFont typeface="Arial" pitchFamily="34" charset="0"/>
              <a:buChar char="•"/>
              <a:defRPr/>
            </a:pPr>
            <a:endParaRPr lang="en-US" sz="3200" b="1" u="sng" dirty="0">
              <a:solidFill>
                <a:srgbClr val="FFC000"/>
              </a:solidFill>
            </a:endParaRPr>
          </a:p>
          <a:p>
            <a:pPr marL="0" indent="0" algn="ctr" eaLnBrk="1" fontAlgn="auto" hangingPunct="1">
              <a:spcAft>
                <a:spcPts val="0"/>
              </a:spcAft>
              <a:buClr>
                <a:schemeClr val="accent1">
                  <a:lumMod val="60000"/>
                  <a:lumOff val="40000"/>
                </a:schemeClr>
              </a:buClr>
              <a:buFont typeface="Arial" pitchFamily="34" charset="0"/>
              <a:buNone/>
              <a:defRPr/>
            </a:pPr>
            <a:r>
              <a:rPr lang="en-US" sz="3200" b="1" u="sng" dirty="0">
                <a:solidFill>
                  <a:srgbClr val="FFC000"/>
                </a:solidFill>
              </a:rPr>
              <a:t>Focus on Extremely Hazardous Substances (EHS)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228600"/>
            <a:ext cx="8686800" cy="1447800"/>
          </a:xfrm>
        </p:spPr>
        <p:txBody>
          <a:bodyPr>
            <a:noAutofit/>
          </a:bodyPr>
          <a:lstStyle/>
          <a:p>
            <a:pPr algn="ctr" eaLnBrk="1" fontAlgn="auto" hangingPunct="1">
              <a:spcAft>
                <a:spcPts val="0"/>
              </a:spcAft>
              <a:defRPr/>
            </a:pPr>
            <a:r>
              <a:rPr lang="en-US" sz="4800" dirty="0">
                <a:solidFill>
                  <a:schemeClr val="accent6">
                    <a:tint val="1000"/>
                  </a:schemeClr>
                </a:solidFill>
              </a:rPr>
              <a:t>Section 302 </a:t>
            </a:r>
            <a:br>
              <a:rPr lang="en-US" sz="4800" dirty="0">
                <a:solidFill>
                  <a:schemeClr val="accent6">
                    <a:tint val="1000"/>
                  </a:schemeClr>
                </a:solidFill>
              </a:rPr>
            </a:br>
            <a:r>
              <a:rPr lang="en-US" sz="4800" dirty="0">
                <a:solidFill>
                  <a:schemeClr val="accent6">
                    <a:tint val="1000"/>
                  </a:schemeClr>
                </a:solidFill>
              </a:rPr>
              <a:t>Substances &amp; Notification  </a:t>
            </a:r>
            <a:endParaRPr lang="en-US" sz="4000" dirty="0">
              <a:solidFill>
                <a:schemeClr val="accent6">
                  <a:tint val="1000"/>
                </a:schemeClr>
              </a:solidFill>
            </a:endParaRPr>
          </a:p>
        </p:txBody>
      </p:sp>
      <p:sp>
        <p:nvSpPr>
          <p:cNvPr id="47107" name="Rectangle 3"/>
          <p:cNvSpPr>
            <a:spLocks noGrp="1" noChangeArrowheads="1"/>
          </p:cNvSpPr>
          <p:nvPr>
            <p:ph type="body" sz="half" idx="1"/>
          </p:nvPr>
        </p:nvSpPr>
        <p:spPr>
          <a:xfrm>
            <a:off x="228600" y="1752600"/>
            <a:ext cx="8686800" cy="48768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Chemical Notification for EHS that either meets or exceeds TPQ (in pounds)</a:t>
            </a:r>
          </a:p>
          <a:p>
            <a:pPr marL="0" indent="0" eaLnBrk="1" fontAlgn="auto" hangingPunct="1">
              <a:spcAft>
                <a:spcPts val="0"/>
              </a:spcAft>
              <a:buClr>
                <a:schemeClr val="accent1">
                  <a:lumMod val="60000"/>
                  <a:lumOff val="40000"/>
                </a:schemeClr>
              </a:buClr>
              <a:buFont typeface="Arial" pitchFamily="34" charset="0"/>
              <a:buNone/>
              <a:defRPr/>
            </a:pPr>
            <a:endParaRPr lang="en-US" sz="12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Some common EHS (see EPA’s “List of Lists” at: </a:t>
            </a:r>
            <a:r>
              <a:rPr lang="en-US" sz="3200" u="sng" dirty="0">
                <a:solidFill>
                  <a:srgbClr val="FFC000"/>
                </a:solidFill>
              </a:rPr>
              <a:t>http://www.epa.gov/sites/production/files/2015-03/documents/list_of_lists.pdf</a:t>
            </a:r>
          </a:p>
          <a:p>
            <a:pPr marL="0" indent="0" eaLnBrk="1" fontAlgn="auto" hangingPunct="1">
              <a:spcAft>
                <a:spcPts val="0"/>
              </a:spcAft>
              <a:buClr>
                <a:schemeClr val="accent1">
                  <a:lumMod val="60000"/>
                  <a:lumOff val="40000"/>
                </a:schemeClr>
              </a:buClr>
              <a:buFont typeface="Wingdings" pitchFamily="2" charset="2"/>
              <a:buNone/>
              <a:defRPr/>
            </a:pPr>
            <a:endParaRPr lang="en-US" sz="2600" dirty="0"/>
          </a:p>
        </p:txBody>
      </p:sp>
      <p:sp>
        <p:nvSpPr>
          <p:cNvPr id="21508" name="Rectangle 6"/>
          <p:cNvSpPr>
            <a:spLocks noGrp="1" noChangeArrowheads="1"/>
          </p:cNvSpPr>
          <p:nvPr>
            <p:ph sz="quarter" idx="2"/>
          </p:nvPr>
        </p:nvSpPr>
        <p:spPr>
          <a:xfrm>
            <a:off x="685800" y="4953000"/>
            <a:ext cx="4038600" cy="1528763"/>
          </a:xfrm>
        </p:spPr>
        <p:txBody>
          <a:bodyPr/>
          <a:lstStyle/>
          <a:p>
            <a:pPr lvl="1" eaLnBrk="1" hangingPunct="1">
              <a:buSzPct val="105000"/>
              <a:buFont typeface="Wingdings" pitchFamily="2" charset="2"/>
              <a:buChar char="§"/>
            </a:pPr>
            <a:r>
              <a:rPr lang="en-US" altLang="en-US" sz="2600"/>
              <a:t>Ammonia			</a:t>
            </a:r>
          </a:p>
          <a:p>
            <a:pPr lvl="1" eaLnBrk="1" hangingPunct="1">
              <a:buSzPct val="105000"/>
              <a:buFont typeface="Wingdings" pitchFamily="2" charset="2"/>
              <a:buChar char="§"/>
            </a:pPr>
            <a:r>
              <a:rPr lang="en-US" altLang="en-US" sz="2600"/>
              <a:t>Chlorine</a:t>
            </a:r>
          </a:p>
          <a:p>
            <a:pPr lvl="1" eaLnBrk="1" hangingPunct="1">
              <a:buSzPct val="105000"/>
              <a:buFont typeface="Wingdings" pitchFamily="2" charset="2"/>
              <a:buChar char="§"/>
            </a:pPr>
            <a:r>
              <a:rPr lang="en-US" altLang="en-US" sz="2600"/>
              <a:t>Hydrogen chloride (gas)</a:t>
            </a:r>
          </a:p>
          <a:p>
            <a:pPr eaLnBrk="1" hangingPunct="1"/>
            <a:endParaRPr lang="en-US" altLang="en-US" sz="2000"/>
          </a:p>
        </p:txBody>
      </p:sp>
      <p:sp>
        <p:nvSpPr>
          <p:cNvPr id="47111" name="Rectangle 7"/>
          <p:cNvSpPr>
            <a:spLocks noChangeArrowheads="1"/>
          </p:cNvSpPr>
          <p:nvPr/>
        </p:nvSpPr>
        <p:spPr bwMode="auto">
          <a:xfrm>
            <a:off x="4572000" y="5029200"/>
            <a:ext cx="4191000" cy="1452563"/>
          </a:xfrm>
          <a:prstGeom prst="rect">
            <a:avLst/>
          </a:prstGeom>
          <a:noFill/>
          <a:ln>
            <a:noFill/>
          </a:ln>
          <a:effectLst/>
        </p:spPr>
        <p:txBody>
          <a:bodyPr>
            <a:spAutoFit/>
          </a:bodyPr>
          <a:lstStyle/>
          <a:p>
            <a:pPr marL="742950" lvl="1" indent="-285750" eaLnBrk="1" hangingPunct="1">
              <a:spcBef>
                <a:spcPct val="20000"/>
              </a:spcBef>
              <a:buClr>
                <a:schemeClr val="accent2"/>
              </a:buClr>
              <a:buSzPct val="105000"/>
              <a:buFont typeface="Wingdings" pitchFamily="2" charset="2"/>
              <a:buChar char="§"/>
              <a:defRPr/>
            </a:pPr>
            <a:r>
              <a:rPr lang="en-US" sz="2600" dirty="0">
                <a:effectLst>
                  <a:outerShdw blurRad="38100" dist="38100" dir="2700000" algn="tl">
                    <a:srgbClr val="000000"/>
                  </a:outerShdw>
                </a:effectLst>
                <a:latin typeface="+mn-lt"/>
              </a:rPr>
              <a:t>Nitric Acid	</a:t>
            </a:r>
          </a:p>
          <a:p>
            <a:pPr marL="742950" lvl="1" indent="-285750" eaLnBrk="1" hangingPunct="1">
              <a:spcBef>
                <a:spcPct val="20000"/>
              </a:spcBef>
              <a:buClr>
                <a:schemeClr val="accent2"/>
              </a:buClr>
              <a:buSzPct val="105000"/>
              <a:buFont typeface="Wingdings" pitchFamily="2" charset="2"/>
              <a:buChar char="§"/>
              <a:defRPr/>
            </a:pPr>
            <a:r>
              <a:rPr lang="en-US" sz="2600" dirty="0">
                <a:effectLst>
                  <a:outerShdw blurRad="38100" dist="38100" dir="2700000" algn="tl">
                    <a:srgbClr val="000000"/>
                  </a:outerShdw>
                </a:effectLst>
                <a:latin typeface="+mn-lt"/>
              </a:rPr>
              <a:t>Sulfuric Acid</a:t>
            </a:r>
          </a:p>
          <a:p>
            <a:pPr marL="742950" lvl="1" indent="-285750" eaLnBrk="1" hangingPunct="1">
              <a:spcBef>
                <a:spcPct val="20000"/>
              </a:spcBef>
              <a:buClr>
                <a:schemeClr val="accent2"/>
              </a:buClr>
              <a:buSzPct val="105000"/>
              <a:buFont typeface="Wingdings" pitchFamily="2" charset="2"/>
              <a:buChar char="§"/>
              <a:defRPr/>
            </a:pPr>
            <a:r>
              <a:rPr lang="en-US" sz="2600" dirty="0">
                <a:effectLst>
                  <a:outerShdw blurRad="38100" dist="38100" dir="2700000" algn="tl">
                    <a:srgbClr val="000000"/>
                  </a:outerShdw>
                </a:effectLst>
                <a:latin typeface="+mn-lt"/>
              </a:rPr>
              <a:t>Sulfur Dioxide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8686800" cy="2859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106" name="Rectangle 2"/>
          <p:cNvSpPr>
            <a:spLocks noGrp="1" noChangeArrowheads="1"/>
          </p:cNvSpPr>
          <p:nvPr>
            <p:ph type="title"/>
          </p:nvPr>
        </p:nvSpPr>
        <p:spPr>
          <a:xfrm>
            <a:off x="304800" y="228600"/>
            <a:ext cx="8686800" cy="685800"/>
          </a:xfrm>
        </p:spPr>
        <p:txBody>
          <a:bodyPr>
            <a:noAutofit/>
          </a:bodyPr>
          <a:lstStyle/>
          <a:p>
            <a:pPr algn="ctr" eaLnBrk="1" fontAlgn="auto" hangingPunct="1">
              <a:spcAft>
                <a:spcPts val="0"/>
              </a:spcAft>
              <a:defRPr/>
            </a:pPr>
            <a:r>
              <a:rPr lang="en-US" sz="4800" dirty="0">
                <a:solidFill>
                  <a:schemeClr val="accent6">
                    <a:tint val="1000"/>
                  </a:schemeClr>
                </a:solidFill>
              </a:rPr>
              <a:t>Section 302 - List of Lists</a:t>
            </a:r>
            <a:endParaRPr lang="en-US" sz="4000" dirty="0">
              <a:solidFill>
                <a:schemeClr val="accent6">
                  <a:tint val="1000"/>
                </a:schemeClr>
              </a:solidFill>
            </a:endParaRPr>
          </a:p>
        </p:txBody>
      </p:sp>
      <p:sp>
        <p:nvSpPr>
          <p:cNvPr id="47107" name="Rectangle 3"/>
          <p:cNvSpPr>
            <a:spLocks noGrp="1" noChangeArrowheads="1"/>
          </p:cNvSpPr>
          <p:nvPr>
            <p:ph type="body" sz="half" idx="1"/>
          </p:nvPr>
        </p:nvSpPr>
        <p:spPr>
          <a:xfrm>
            <a:off x="228600" y="3810000"/>
            <a:ext cx="8688388" cy="2895600"/>
          </a:xfrm>
        </p:spPr>
        <p:txBody>
          <a:bodyPr rtlCol="0">
            <a:normAutofit fontScale="92500"/>
          </a:bodyPr>
          <a:lstStyle/>
          <a:p>
            <a:pPr marL="0" indent="0" algn="ctr" eaLnBrk="1" fontAlgn="auto" hangingPunct="1">
              <a:spcAft>
                <a:spcPts val="0"/>
              </a:spcAft>
              <a:buClr>
                <a:schemeClr val="accent1">
                  <a:lumMod val="60000"/>
                  <a:lumOff val="40000"/>
                </a:schemeClr>
              </a:buClr>
              <a:buFont typeface="Arial" pitchFamily="34" charset="0"/>
              <a:buNone/>
              <a:defRPr/>
            </a:pPr>
            <a:r>
              <a:rPr lang="en-US" sz="3400" b="1" u="sng" dirty="0"/>
              <a:t>Section 302 (EHS) TPQ – </a:t>
            </a:r>
            <a:r>
              <a:rPr lang="en-US" sz="3400" b="1" u="sng" dirty="0">
                <a:solidFill>
                  <a:srgbClr val="FFC000"/>
                </a:solidFill>
              </a:rPr>
              <a:t>Notification</a:t>
            </a:r>
            <a:r>
              <a:rPr lang="en-US" sz="3400" b="1" u="sng" dirty="0"/>
              <a:t> Requirement</a:t>
            </a:r>
          </a:p>
          <a:p>
            <a:pPr marL="365760" lvl="1" indent="0" algn="ctr" eaLnBrk="1" fontAlgn="auto" hangingPunct="1">
              <a:spcAft>
                <a:spcPts val="0"/>
              </a:spcAft>
              <a:buClr>
                <a:schemeClr val="accent1">
                  <a:lumMod val="60000"/>
                  <a:lumOff val="40000"/>
                </a:schemeClr>
              </a:buClr>
              <a:buFont typeface="Arial" pitchFamily="34" charset="0"/>
              <a:buNone/>
              <a:defRPr/>
            </a:pPr>
            <a:r>
              <a:rPr lang="en-US" sz="3000" dirty="0"/>
              <a:t>If you have any EHS = to or &gt; than TPQ, you must notify SERC &amp; LEPC they are present at facility</a:t>
            </a:r>
          </a:p>
          <a:p>
            <a:pPr marL="365760" lvl="1" indent="0" algn="ctr" eaLnBrk="1" fontAlgn="auto" hangingPunct="1">
              <a:spcAft>
                <a:spcPts val="0"/>
              </a:spcAft>
              <a:buClr>
                <a:schemeClr val="accent1">
                  <a:lumMod val="60000"/>
                  <a:lumOff val="40000"/>
                </a:schemeClr>
              </a:buClr>
              <a:buFont typeface="Arial" pitchFamily="34" charset="0"/>
              <a:buNone/>
              <a:defRPr/>
            </a:pPr>
            <a:endParaRPr lang="en-US" sz="1200" dirty="0"/>
          </a:p>
          <a:p>
            <a:pPr marL="0" indent="0" algn="ctr" eaLnBrk="1" fontAlgn="auto" hangingPunct="1">
              <a:spcAft>
                <a:spcPts val="0"/>
              </a:spcAft>
              <a:buClr>
                <a:schemeClr val="accent1">
                  <a:lumMod val="60000"/>
                  <a:lumOff val="40000"/>
                </a:schemeClr>
              </a:buClr>
              <a:buFont typeface="Arial" pitchFamily="34" charset="0"/>
              <a:buNone/>
              <a:defRPr/>
            </a:pPr>
            <a:r>
              <a:rPr lang="en-US" sz="3400" b="1" u="sng" dirty="0"/>
              <a:t>Section 302 (EHS) TPQ – Annual </a:t>
            </a:r>
            <a:r>
              <a:rPr lang="en-US" sz="3400" b="1" u="sng" dirty="0">
                <a:solidFill>
                  <a:srgbClr val="FFC000"/>
                </a:solidFill>
              </a:rPr>
              <a:t>Tier II Reporting</a:t>
            </a:r>
          </a:p>
          <a:p>
            <a:pPr marL="365760" lvl="1" indent="0" eaLnBrk="1" fontAlgn="auto" hangingPunct="1">
              <a:spcAft>
                <a:spcPts val="0"/>
              </a:spcAft>
              <a:buClr>
                <a:schemeClr val="accent1">
                  <a:lumMod val="60000"/>
                  <a:lumOff val="40000"/>
                </a:schemeClr>
              </a:buClr>
              <a:buFont typeface="Arial" pitchFamily="34" charset="0"/>
              <a:buNone/>
              <a:defRPr/>
            </a:pPr>
            <a:r>
              <a:rPr lang="en-US" sz="3000" dirty="0"/>
              <a:t>EHS substance is 500 lbs. or the TPQ, whichever is less</a:t>
            </a: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600" dirty="0"/>
          </a:p>
        </p:txBody>
      </p:sp>
      <p:sp>
        <p:nvSpPr>
          <p:cNvPr id="4" name="Rectangle 3"/>
          <p:cNvSpPr/>
          <p:nvPr/>
        </p:nvSpPr>
        <p:spPr>
          <a:xfrm>
            <a:off x="4343400" y="838200"/>
            <a:ext cx="1066800" cy="6858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Autofit/>
          </a:bodyPr>
          <a:lstStyle/>
          <a:p>
            <a:pPr algn="ctr" eaLnBrk="1" fontAlgn="auto" hangingPunct="1">
              <a:spcAft>
                <a:spcPts val="0"/>
              </a:spcAft>
              <a:defRPr/>
            </a:pPr>
            <a:r>
              <a:rPr lang="en-US" sz="4800" dirty="0">
                <a:solidFill>
                  <a:schemeClr val="accent6">
                    <a:tint val="1000"/>
                  </a:schemeClr>
                </a:solidFill>
              </a:rPr>
              <a:t>Calculating Liquids and Mixtures</a:t>
            </a:r>
          </a:p>
        </p:txBody>
      </p:sp>
      <p:pic>
        <p:nvPicPr>
          <p:cNvPr id="2355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066800"/>
            <a:ext cx="8718550" cy="5562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noAutofit/>
          </a:bodyPr>
          <a:lstStyle/>
          <a:p>
            <a:pPr algn="ctr" eaLnBrk="1" fontAlgn="auto" hangingPunct="1">
              <a:spcAft>
                <a:spcPts val="0"/>
              </a:spcAft>
              <a:defRPr/>
            </a:pPr>
            <a:r>
              <a:rPr lang="en-US" sz="4800" dirty="0">
                <a:solidFill>
                  <a:schemeClr val="accent6">
                    <a:tint val="1000"/>
                  </a:schemeClr>
                </a:solidFill>
              </a:rPr>
              <a:t>Calculating Solids</a:t>
            </a:r>
          </a:p>
        </p:txBody>
      </p:sp>
      <p:sp>
        <p:nvSpPr>
          <p:cNvPr id="3" name="Content Placeholder 2"/>
          <p:cNvSpPr>
            <a:spLocks noGrp="1"/>
          </p:cNvSpPr>
          <p:nvPr>
            <p:ph idx="1"/>
          </p:nvPr>
        </p:nvSpPr>
        <p:spPr>
          <a:xfrm>
            <a:off x="152400" y="2438400"/>
            <a:ext cx="8839200" cy="4191000"/>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2800" b="1" u="sng" dirty="0">
                <a:solidFill>
                  <a:srgbClr val="FFC000"/>
                </a:solidFill>
              </a:rPr>
              <a:t>Solid in Powdered Form (&lt; 100 microns) </a:t>
            </a:r>
            <a:r>
              <a:rPr lang="en-US" sz="2800" dirty="0"/>
              <a:t>– Multiply the % weight of the solid in powered form by the total weight of solid in the container.</a:t>
            </a:r>
          </a:p>
          <a:p>
            <a:pPr marL="0" indent="0" eaLnBrk="1" fontAlgn="auto" hangingPunct="1">
              <a:spcAft>
                <a:spcPts val="0"/>
              </a:spcAft>
              <a:buClr>
                <a:schemeClr val="accent1">
                  <a:lumMod val="60000"/>
                  <a:lumOff val="40000"/>
                </a:schemeClr>
              </a:buClr>
              <a:buFont typeface="Arial" pitchFamily="34" charset="0"/>
              <a:buNone/>
              <a:defRPr/>
            </a:pPr>
            <a:endParaRPr lang="en-US" sz="20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2800" b="1" u="sng" dirty="0">
                <a:solidFill>
                  <a:srgbClr val="FFC000"/>
                </a:solidFill>
              </a:rPr>
              <a:t>Solid in Solution </a:t>
            </a:r>
            <a:r>
              <a:rPr lang="en-US" sz="2800" dirty="0"/>
              <a:t>– Multiply the % weight of the non-reactive solid in solution by the total weight of solution in the container. Then multiply by 0.2.</a:t>
            </a:r>
          </a:p>
          <a:p>
            <a:pPr marL="0" indent="0" eaLnBrk="1" fontAlgn="auto" hangingPunct="1">
              <a:spcAft>
                <a:spcPts val="0"/>
              </a:spcAft>
              <a:buClr>
                <a:schemeClr val="accent1">
                  <a:lumMod val="60000"/>
                  <a:lumOff val="40000"/>
                </a:schemeClr>
              </a:buClr>
              <a:buFont typeface="Arial" pitchFamily="34" charset="0"/>
              <a:buNone/>
              <a:defRPr/>
            </a:pPr>
            <a:endParaRPr lang="en-US" sz="20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2800" b="1" u="sng" dirty="0">
                <a:solidFill>
                  <a:srgbClr val="FFC000"/>
                </a:solidFill>
              </a:rPr>
              <a:t>Solid in Molten Form </a:t>
            </a:r>
            <a:r>
              <a:rPr lang="en-US" sz="2800" dirty="0"/>
              <a:t>– Multiply the weight of the non-reactive solid in molten form by 0.3.</a:t>
            </a:r>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pic>
        <p:nvPicPr>
          <p:cNvPr id="2458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14400"/>
            <a:ext cx="8748713"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343400" y="914400"/>
            <a:ext cx="1143000" cy="12954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371600"/>
          </a:xfrm>
        </p:spPr>
        <p:txBody>
          <a:bodyPr>
            <a:noAutofit/>
          </a:bodyPr>
          <a:lstStyle/>
          <a:p>
            <a:pPr algn="ctr" eaLnBrk="1" fontAlgn="auto" hangingPunct="1">
              <a:spcAft>
                <a:spcPts val="0"/>
              </a:spcAft>
              <a:defRPr/>
            </a:pPr>
            <a:br>
              <a:rPr lang="en-US" sz="4800" dirty="0">
                <a:ln w="13335" cmpd="sng">
                  <a:solidFill>
                    <a:srgbClr val="759AA5">
                      <a:lumMod val="50000"/>
                    </a:srgbClr>
                  </a:solidFill>
                  <a:prstDash val="solid"/>
                </a:ln>
                <a:solidFill>
                  <a:srgbClr val="B9AB6F">
                    <a:tint val="1000"/>
                  </a:srgbClr>
                </a:solidFill>
              </a:rPr>
            </a:br>
            <a:r>
              <a:rPr lang="en-US" sz="4800" dirty="0">
                <a:ln w="13335" cmpd="sng">
                  <a:solidFill>
                    <a:srgbClr val="759AA5">
                      <a:lumMod val="50000"/>
                    </a:srgbClr>
                  </a:solidFill>
                  <a:prstDash val="solid"/>
                </a:ln>
                <a:solidFill>
                  <a:srgbClr val="B9AB6F">
                    <a:tint val="1000"/>
                  </a:srgbClr>
                </a:solidFill>
              </a:rPr>
              <a:t>Section 303 </a:t>
            </a:r>
            <a:br>
              <a:rPr lang="en-US" sz="4800" dirty="0">
                <a:ln w="13335" cmpd="sng">
                  <a:solidFill>
                    <a:srgbClr val="759AA5">
                      <a:lumMod val="50000"/>
                    </a:srgbClr>
                  </a:solidFill>
                  <a:prstDash val="solid"/>
                </a:ln>
                <a:solidFill>
                  <a:srgbClr val="B9AB6F">
                    <a:tint val="1000"/>
                  </a:srgbClr>
                </a:solidFill>
              </a:rPr>
            </a:br>
            <a:r>
              <a:rPr lang="en-US" sz="4800" dirty="0">
                <a:ln w="13335" cmpd="sng">
                  <a:solidFill>
                    <a:srgbClr val="759AA5">
                      <a:lumMod val="50000"/>
                    </a:srgbClr>
                  </a:solidFill>
                  <a:prstDash val="solid"/>
                </a:ln>
                <a:solidFill>
                  <a:srgbClr val="B9AB6F">
                    <a:tint val="1000"/>
                  </a:srgbClr>
                </a:solidFill>
              </a:rPr>
              <a:t>Facility Requirements</a:t>
            </a:r>
            <a:endParaRPr lang="en-US" sz="4800" dirty="0">
              <a:solidFill>
                <a:schemeClr val="accent6">
                  <a:tint val="1000"/>
                </a:schemeClr>
              </a:solidFill>
            </a:endParaRPr>
          </a:p>
        </p:txBody>
      </p:sp>
      <p:sp>
        <p:nvSpPr>
          <p:cNvPr id="3" name="Content Placeholder 2"/>
          <p:cNvSpPr>
            <a:spLocks noGrp="1"/>
          </p:cNvSpPr>
          <p:nvPr>
            <p:ph idx="1"/>
          </p:nvPr>
        </p:nvSpPr>
        <p:spPr>
          <a:xfrm>
            <a:off x="228600" y="1600200"/>
            <a:ext cx="8686800" cy="5029200"/>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Appoint a facility representative who can participate in planning process (facility contact)</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Facility representative is expected to notify SERC, LEPC, &amp; local fire department of changes. These changes may include: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Modification to the amount of chemicals stored</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Changes in storage locations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Process changes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Changes in emergency contacts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pPr algn="ctr" eaLnBrk="1" fontAlgn="auto" hangingPunct="1">
              <a:spcAft>
                <a:spcPts val="0"/>
              </a:spcAft>
              <a:defRPr/>
            </a:pPr>
            <a:r>
              <a:rPr lang="en-US" sz="4800" dirty="0">
                <a:ln w="13335" cmpd="sng">
                  <a:solidFill>
                    <a:srgbClr val="759AA5">
                      <a:lumMod val="50000"/>
                    </a:srgbClr>
                  </a:solidFill>
                  <a:prstDash val="solid"/>
                </a:ln>
                <a:solidFill>
                  <a:srgbClr val="B9AB6F">
                    <a:tint val="1000"/>
                  </a:srgbClr>
                </a:solidFill>
              </a:rPr>
              <a:t>Section 303 </a:t>
            </a:r>
            <a:br>
              <a:rPr lang="en-US" sz="4800" dirty="0">
                <a:ln w="13335" cmpd="sng">
                  <a:solidFill>
                    <a:srgbClr val="759AA5">
                      <a:lumMod val="50000"/>
                    </a:srgbClr>
                  </a:solidFill>
                  <a:prstDash val="solid"/>
                </a:ln>
                <a:solidFill>
                  <a:srgbClr val="B9AB6F">
                    <a:tint val="1000"/>
                  </a:srgbClr>
                </a:solidFill>
              </a:rPr>
            </a:br>
            <a:r>
              <a:rPr lang="en-US" sz="4800" dirty="0">
                <a:ln w="13335" cmpd="sng">
                  <a:solidFill>
                    <a:srgbClr val="759AA5">
                      <a:lumMod val="50000"/>
                    </a:srgbClr>
                  </a:solidFill>
                  <a:prstDash val="solid"/>
                </a:ln>
                <a:solidFill>
                  <a:srgbClr val="B9AB6F">
                    <a:tint val="1000"/>
                  </a:srgbClr>
                </a:solidFill>
              </a:rPr>
              <a:t>Emergency Response Plans</a:t>
            </a:r>
            <a:endParaRPr lang="en-US" dirty="0">
              <a:solidFill>
                <a:schemeClr val="accent6">
                  <a:tint val="1000"/>
                </a:schemeClr>
              </a:solidFill>
            </a:endParaRPr>
          </a:p>
        </p:txBody>
      </p:sp>
      <p:sp>
        <p:nvSpPr>
          <p:cNvPr id="3" name="Text Placeholder 2"/>
          <p:cNvSpPr>
            <a:spLocks noGrp="1"/>
          </p:cNvSpPr>
          <p:nvPr>
            <p:ph type="body" sz="half" idx="1"/>
          </p:nvPr>
        </p:nvSpPr>
        <p:spPr>
          <a:xfrm>
            <a:off x="228600" y="2209800"/>
            <a:ext cx="8763000" cy="4343400"/>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Requires LEPCs to prepare an emergency response plan for the district, and review annually.</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This is done with information we collect from annual Tier II reporting (mostly EHS chemicals), and other sources. </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We then train and exercise towards the hazards identified in the district.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ctr" eaLnBrk="1" fontAlgn="auto" hangingPunct="1">
              <a:spcAft>
                <a:spcPts val="0"/>
              </a:spcAft>
              <a:defRPr/>
            </a:pPr>
            <a:r>
              <a:rPr lang="en-US" sz="4800" dirty="0">
                <a:solidFill>
                  <a:schemeClr val="accent6">
                    <a:tint val="1000"/>
                  </a:schemeClr>
                </a:solidFill>
              </a:rPr>
              <a:t>Section 311</a:t>
            </a:r>
            <a:br>
              <a:rPr lang="en-US" sz="4800" dirty="0">
                <a:solidFill>
                  <a:schemeClr val="accent6">
                    <a:tint val="1000"/>
                  </a:schemeClr>
                </a:solidFill>
              </a:rPr>
            </a:br>
            <a:r>
              <a:rPr lang="en-US" sz="4800" dirty="0">
                <a:solidFill>
                  <a:schemeClr val="accent6">
                    <a:tint val="1000"/>
                  </a:schemeClr>
                </a:solidFill>
              </a:rPr>
              <a:t> Safety Data Sheets (SDS)</a:t>
            </a:r>
          </a:p>
        </p:txBody>
      </p:sp>
      <p:sp>
        <p:nvSpPr>
          <p:cNvPr id="3" name="Content Placeholder 2"/>
          <p:cNvSpPr>
            <a:spLocks noGrp="1"/>
          </p:cNvSpPr>
          <p:nvPr>
            <p:ph idx="1"/>
          </p:nvPr>
        </p:nvSpPr>
        <p:spPr>
          <a:xfrm>
            <a:off x="381000" y="1981200"/>
            <a:ext cx="8458200" cy="4572000"/>
          </a:xfrm>
        </p:spPr>
        <p:txBody>
          <a:bodyPr rtlCol="0">
            <a:normAutofit/>
          </a:bodyPr>
          <a:lstStyle/>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OSHA estimates 880,000 chemicals with SDS</a:t>
            </a:r>
          </a:p>
          <a:p>
            <a:pPr marL="0" indent="0" eaLnBrk="1" fontAlgn="auto" hangingPunct="1">
              <a:lnSpc>
                <a:spcPct val="90000"/>
              </a:lnSpc>
              <a:spcAft>
                <a:spcPts val="0"/>
              </a:spcAft>
              <a:buClr>
                <a:schemeClr val="accent1">
                  <a:lumMod val="60000"/>
                  <a:lumOff val="40000"/>
                </a:schemeClr>
              </a:buClr>
              <a:buFont typeface="Arial" pitchFamily="34" charset="0"/>
              <a:buNone/>
              <a:defRPr/>
            </a:pPr>
            <a:endParaRPr lang="en-US" sz="2000" dirty="0"/>
          </a:p>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Chemicals at the facility under this section include:</a:t>
            </a:r>
          </a:p>
          <a:p>
            <a:pPr marL="274320" indent="-274320" eaLnBrk="1" fontAlgn="auto" hangingPunct="1">
              <a:lnSpc>
                <a:spcPct val="90000"/>
              </a:lnSpc>
              <a:spcAft>
                <a:spcPts val="0"/>
              </a:spcAft>
              <a:buClr>
                <a:schemeClr val="accent1">
                  <a:lumMod val="60000"/>
                  <a:lumOff val="40000"/>
                </a:schemeClr>
              </a:buClr>
              <a:buFont typeface="Arial" pitchFamily="34" charset="0"/>
              <a:buNone/>
              <a:defRPr/>
            </a:pPr>
            <a:endParaRPr lang="en-US" sz="1100" dirty="0"/>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Any EHS that meets/exceeds TPQ, or 500 lbs. at any one time, whichever is less</a:t>
            </a:r>
          </a:p>
          <a:p>
            <a:pPr marL="548640" lvl="1" indent="-182880" eaLnBrk="1" fontAlgn="auto" hangingPunct="1">
              <a:lnSpc>
                <a:spcPct val="90000"/>
              </a:lnSpc>
              <a:spcAft>
                <a:spcPts val="0"/>
              </a:spcAft>
              <a:buClr>
                <a:schemeClr val="accent1">
                  <a:lumMod val="60000"/>
                  <a:lumOff val="40000"/>
                </a:schemeClr>
              </a:buClr>
              <a:buFont typeface="Arial" pitchFamily="34" charset="0"/>
              <a:buNone/>
              <a:defRPr/>
            </a:pPr>
            <a:endParaRPr lang="en-US" sz="1200" dirty="0">
              <a:solidFill>
                <a:srgbClr val="FFC000"/>
              </a:solidFill>
            </a:endParaRPr>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Any hazardous chemicals that meets/exceeds 10,000 lbs. at any one time for which OSHA requires an SDS to be maintained</a:t>
            </a:r>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935162"/>
          </a:xfrm>
        </p:spPr>
        <p:txBody>
          <a:bodyPr>
            <a:noAutofit/>
          </a:bodyPr>
          <a:lstStyle/>
          <a:p>
            <a:pPr algn="ctr" eaLnBrk="1" fontAlgn="auto" hangingPunct="1">
              <a:spcAft>
                <a:spcPts val="0"/>
              </a:spcAft>
              <a:defRPr/>
            </a:pPr>
            <a:r>
              <a:rPr lang="en-US" sz="4800" dirty="0">
                <a:solidFill>
                  <a:schemeClr val="accent6">
                    <a:tint val="1000"/>
                  </a:schemeClr>
                </a:solidFill>
              </a:rPr>
              <a:t>EPCRA Documents &amp;</a:t>
            </a:r>
            <a:br>
              <a:rPr lang="en-US" sz="4800" dirty="0">
                <a:solidFill>
                  <a:schemeClr val="accent6">
                    <a:tint val="1000"/>
                  </a:schemeClr>
                </a:solidFill>
              </a:rPr>
            </a:br>
            <a:r>
              <a:rPr lang="en-US" sz="4800" dirty="0">
                <a:solidFill>
                  <a:schemeClr val="accent6">
                    <a:tint val="1000"/>
                  </a:schemeClr>
                </a:solidFill>
              </a:rPr>
              <a:t>How to Comply Manual</a:t>
            </a:r>
          </a:p>
        </p:txBody>
      </p:sp>
      <p:pic>
        <p:nvPicPr>
          <p:cNvPr id="8195" name="Content Placeholder 5" descr="serclgo3.gif"/>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667000" y="2362200"/>
            <a:ext cx="3924300" cy="2773363"/>
          </a:xfrm>
        </p:spPr>
      </p:pic>
      <p:sp>
        <p:nvSpPr>
          <p:cNvPr id="4" name="Text Placeholder 3"/>
          <p:cNvSpPr>
            <a:spLocks noGrp="1"/>
          </p:cNvSpPr>
          <p:nvPr>
            <p:ph type="body" sz="half" idx="2"/>
          </p:nvPr>
        </p:nvSpPr>
        <p:spPr>
          <a:xfrm>
            <a:off x="152400" y="5638800"/>
            <a:ext cx="8915400" cy="838200"/>
          </a:xfrm>
        </p:spPr>
        <p:txBody>
          <a:bodyPr rtlCol="0">
            <a:normAutofit/>
          </a:bodyPr>
          <a:lstStyle/>
          <a:p>
            <a:pPr marL="274320" indent="-274320" algn="ctr" eaLnBrk="1" fontAlgn="auto" hangingPunct="1">
              <a:spcAft>
                <a:spcPts val="0"/>
              </a:spcAft>
              <a:buClr>
                <a:schemeClr val="accent1">
                  <a:lumMod val="60000"/>
                  <a:lumOff val="40000"/>
                </a:schemeClr>
              </a:buClr>
              <a:buFont typeface="Wingdings" pitchFamily="2" charset="2"/>
              <a:buNone/>
              <a:defRPr/>
            </a:pPr>
            <a:r>
              <a:rPr lang="en-US" sz="3400" b="1" u="sng" dirty="0">
                <a:solidFill>
                  <a:srgbClr val="FFFF00"/>
                </a:solidFill>
              </a:rPr>
              <a:t>http://www.neflepc.org/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325562"/>
          </a:xfrm>
        </p:spPr>
        <p:txBody>
          <a:bodyPr>
            <a:noAutofit/>
          </a:bodyPr>
          <a:lstStyle/>
          <a:p>
            <a:pPr algn="ctr" eaLnBrk="1" fontAlgn="auto" hangingPunct="1">
              <a:spcAft>
                <a:spcPts val="0"/>
              </a:spcAft>
              <a:defRPr/>
            </a:pPr>
            <a:r>
              <a:rPr lang="en-US" sz="4800" dirty="0">
                <a:solidFill>
                  <a:schemeClr val="accent6">
                    <a:tint val="1000"/>
                  </a:schemeClr>
                </a:solidFill>
              </a:rPr>
              <a:t>Section 311</a:t>
            </a:r>
            <a:br>
              <a:rPr lang="en-US" sz="4800" dirty="0">
                <a:solidFill>
                  <a:schemeClr val="accent6">
                    <a:tint val="1000"/>
                  </a:schemeClr>
                </a:solidFill>
              </a:rPr>
            </a:br>
            <a:r>
              <a:rPr lang="en-US" sz="4800" dirty="0">
                <a:solidFill>
                  <a:schemeClr val="accent6">
                    <a:tint val="1000"/>
                  </a:schemeClr>
                </a:solidFill>
              </a:rPr>
              <a:t> Safety Data Sheets (SDS)</a:t>
            </a:r>
          </a:p>
        </p:txBody>
      </p:sp>
      <p:sp>
        <p:nvSpPr>
          <p:cNvPr id="3" name="Content Placeholder 2"/>
          <p:cNvSpPr>
            <a:spLocks noGrp="1"/>
          </p:cNvSpPr>
          <p:nvPr>
            <p:ph idx="1"/>
          </p:nvPr>
        </p:nvSpPr>
        <p:spPr>
          <a:xfrm>
            <a:off x="228600" y="1676400"/>
            <a:ext cx="8686800" cy="49530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Facilities must submit their list of chemicals</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t>Must be done within 90 days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New Facility – submit list of all chemicals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New Chemical at Facility – submit SDS or updated list</a:t>
            </a:r>
          </a:p>
          <a:p>
            <a:pPr marL="365760" lvl="1" indent="0" eaLnBrk="1" fontAlgn="auto" hangingPunct="1">
              <a:spcAft>
                <a:spcPts val="0"/>
              </a:spcAft>
              <a:buClr>
                <a:schemeClr val="accent1">
                  <a:lumMod val="60000"/>
                  <a:lumOff val="40000"/>
                </a:schemeClr>
              </a:buClr>
              <a:buFont typeface="Arial" pitchFamily="34" charset="0"/>
              <a:buNone/>
              <a:defRPr/>
            </a:pPr>
            <a:endParaRPr lang="en-US" dirty="0"/>
          </a:p>
          <a:p>
            <a:pPr marL="365760" lvl="1" indent="0" eaLnBrk="1" fontAlgn="auto" hangingPunct="1">
              <a:spcAft>
                <a:spcPts val="0"/>
              </a:spcAft>
              <a:buClr>
                <a:schemeClr val="accent1">
                  <a:lumMod val="60000"/>
                  <a:lumOff val="40000"/>
                </a:schemeClr>
              </a:buClr>
              <a:buFont typeface="Arial" pitchFamily="34" charset="0"/>
              <a:buNone/>
              <a:defRPr/>
            </a:pPr>
            <a:endParaRPr lang="en-US" dirty="0"/>
          </a:p>
          <a:p>
            <a:pPr marL="365760" lvl="1" indent="0" algn="ctr" eaLnBrk="1" fontAlgn="auto" hangingPunct="1">
              <a:spcBef>
                <a:spcPts val="0"/>
              </a:spcBef>
              <a:spcAft>
                <a:spcPts val="0"/>
              </a:spcAft>
              <a:buClr>
                <a:schemeClr val="accent1">
                  <a:lumMod val="60000"/>
                  <a:lumOff val="40000"/>
                </a:schemeClr>
              </a:buClr>
              <a:buFont typeface="Arial" pitchFamily="34" charset="0"/>
              <a:buNone/>
              <a:defRPr/>
            </a:pPr>
            <a:r>
              <a:rPr lang="en-US" sz="3200" dirty="0">
                <a:solidFill>
                  <a:schemeClr val="tx2"/>
                </a:solidFill>
              </a:rPr>
              <a:t>Encourage facilities to submit summary documentation instead of SDS </a:t>
            </a:r>
          </a:p>
          <a:p>
            <a:pPr marL="365760" lvl="1" indent="0" algn="ctr" eaLnBrk="1" fontAlgn="auto" hangingPunct="1">
              <a:spcBef>
                <a:spcPts val="0"/>
              </a:spcBef>
              <a:spcAft>
                <a:spcPts val="0"/>
              </a:spcAft>
              <a:buClr>
                <a:schemeClr val="accent1">
                  <a:lumMod val="60000"/>
                  <a:lumOff val="40000"/>
                </a:schemeClr>
              </a:buClr>
              <a:buFont typeface="Arial" pitchFamily="34" charset="0"/>
              <a:buNone/>
              <a:defRPr/>
            </a:pPr>
            <a:r>
              <a:rPr lang="en-US" sz="3200" dirty="0">
                <a:solidFill>
                  <a:schemeClr val="tx2"/>
                </a:solidFill>
              </a:rPr>
              <a:t>(see Section 311 – Reporting Form)</a:t>
            </a:r>
          </a:p>
          <a:p>
            <a:pPr marL="365760" lvl="1" indent="0" eaLnBrk="1" fontAlgn="auto" hangingPunct="1">
              <a:spcAft>
                <a:spcPts val="0"/>
              </a:spcAft>
              <a:buClr>
                <a:schemeClr val="accent1">
                  <a:lumMod val="60000"/>
                  <a:lumOff val="40000"/>
                </a:schemeClr>
              </a:buClr>
              <a:buFont typeface="Arial" pitchFamily="34" charset="0"/>
              <a:buNone/>
              <a:defRPr/>
            </a:pPr>
            <a:endParaRPr lang="en-US" sz="2800" dirty="0">
              <a:solidFill>
                <a:srgbClr val="FFC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14400"/>
          </a:xfrm>
        </p:spPr>
        <p:txBody>
          <a:bodyPr>
            <a:noAutofit/>
          </a:bodyPr>
          <a:lstStyle/>
          <a:p>
            <a:pPr algn="ctr" eaLnBrk="1" fontAlgn="auto" hangingPunct="1">
              <a:spcAft>
                <a:spcPts val="0"/>
              </a:spcAft>
              <a:defRPr/>
            </a:pPr>
            <a:r>
              <a:rPr lang="en-US" sz="4800" dirty="0">
                <a:solidFill>
                  <a:schemeClr val="accent6">
                    <a:tint val="1000"/>
                  </a:schemeClr>
                </a:solidFill>
              </a:rPr>
              <a:t>Section 312 - Tier II Reporting</a:t>
            </a:r>
          </a:p>
        </p:txBody>
      </p:sp>
      <p:sp>
        <p:nvSpPr>
          <p:cNvPr id="3" name="Content Placeholder 2"/>
          <p:cNvSpPr>
            <a:spLocks noGrp="1"/>
          </p:cNvSpPr>
          <p:nvPr>
            <p:ph idx="1"/>
          </p:nvPr>
        </p:nvSpPr>
        <p:spPr>
          <a:xfrm>
            <a:off x="228600" y="1371600"/>
            <a:ext cx="8686800" cy="5257800"/>
          </a:xfrm>
        </p:spPr>
        <p:txBody>
          <a:bodyPr rtlCol="0">
            <a:normAutofit/>
          </a:bodyPr>
          <a:lstStyle/>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Same chemicals as Section 311</a:t>
            </a:r>
          </a:p>
          <a:p>
            <a:pPr marL="274320" indent="-274320" eaLnBrk="1" fontAlgn="auto" hangingPunct="1">
              <a:lnSpc>
                <a:spcPct val="90000"/>
              </a:lnSpc>
              <a:spcAft>
                <a:spcPts val="0"/>
              </a:spcAft>
              <a:buClr>
                <a:schemeClr val="accent1">
                  <a:lumMod val="60000"/>
                  <a:lumOff val="40000"/>
                </a:schemeClr>
              </a:buClr>
              <a:buFont typeface="Arial" pitchFamily="34" charset="0"/>
              <a:buNone/>
              <a:defRPr/>
            </a:pPr>
            <a:endParaRPr lang="en-US" sz="3200" dirty="0"/>
          </a:p>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Must submit a Tier II Chemical Inventory Report for inventory of hazardous chemicals, quantities, locations &amp; potential hazards</a:t>
            </a:r>
          </a:p>
          <a:p>
            <a:pPr marL="274320" indent="-274320" eaLnBrk="1" fontAlgn="auto" hangingPunct="1">
              <a:lnSpc>
                <a:spcPct val="90000"/>
              </a:lnSpc>
              <a:spcAft>
                <a:spcPts val="0"/>
              </a:spcAft>
              <a:buClr>
                <a:schemeClr val="accent1">
                  <a:lumMod val="60000"/>
                  <a:lumOff val="40000"/>
                </a:schemeClr>
              </a:buClr>
              <a:buFont typeface="Arial" pitchFamily="34" charset="0"/>
              <a:buNone/>
              <a:defRPr/>
            </a:pPr>
            <a:endParaRPr lang="en-US" sz="3200" dirty="0"/>
          </a:p>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Reporting document for previous calendar year and is due March 1</a:t>
            </a:r>
            <a:r>
              <a:rPr lang="en-US" sz="3200" baseline="30000" dirty="0"/>
              <a:t>st</a:t>
            </a:r>
            <a:r>
              <a:rPr lang="en-US" sz="3200" dirty="0"/>
              <a:t> , annually</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365760" lvl="1" indent="0" eaLnBrk="1" fontAlgn="auto" hangingPunct="1">
              <a:spcAft>
                <a:spcPts val="0"/>
              </a:spcAft>
              <a:buClr>
                <a:schemeClr val="accent1">
                  <a:lumMod val="60000"/>
                  <a:lumOff val="40000"/>
                </a:schemeClr>
              </a:buClr>
              <a:buFont typeface="Arial" pitchFamily="34" charset="0"/>
              <a:buNone/>
              <a:defRPr/>
            </a:pPr>
            <a:endParaRPr lang="en-US" dirty="0"/>
          </a:p>
          <a:p>
            <a:pPr marL="365760" lvl="1" indent="0" eaLnBrk="1" fontAlgn="auto" hangingPunct="1">
              <a:spcAft>
                <a:spcPts val="0"/>
              </a:spcAft>
              <a:buClr>
                <a:schemeClr val="accent1">
                  <a:lumMod val="60000"/>
                  <a:lumOff val="40000"/>
                </a:schemeClr>
              </a:buClr>
              <a:buFont typeface="Arial" pitchFamily="34" charset="0"/>
              <a:buNone/>
              <a:defRPr/>
            </a:pPr>
            <a:endParaRPr lang="en-US" sz="2800" dirty="0">
              <a:solidFill>
                <a:srgbClr val="FFC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14400"/>
          </a:xfrm>
        </p:spPr>
        <p:txBody>
          <a:bodyPr>
            <a:noAutofit/>
          </a:bodyPr>
          <a:lstStyle/>
          <a:p>
            <a:pPr algn="ctr" eaLnBrk="1" fontAlgn="auto" hangingPunct="1">
              <a:spcAft>
                <a:spcPts val="0"/>
              </a:spcAft>
              <a:defRPr/>
            </a:pPr>
            <a:r>
              <a:rPr lang="en-US" sz="4800" dirty="0">
                <a:solidFill>
                  <a:schemeClr val="accent6">
                    <a:tint val="1000"/>
                  </a:schemeClr>
                </a:solidFill>
              </a:rPr>
              <a:t>Section 312 - Tier II Reporting</a:t>
            </a:r>
          </a:p>
        </p:txBody>
      </p:sp>
      <p:sp>
        <p:nvSpPr>
          <p:cNvPr id="3" name="Content Placeholder 2"/>
          <p:cNvSpPr>
            <a:spLocks noGrp="1"/>
          </p:cNvSpPr>
          <p:nvPr>
            <p:ph idx="1"/>
          </p:nvPr>
        </p:nvSpPr>
        <p:spPr>
          <a:xfrm>
            <a:off x="228600" y="1219200"/>
            <a:ext cx="8686800" cy="5410200"/>
          </a:xfrm>
        </p:spPr>
        <p:txBody>
          <a:bodyPr rtlCol="0">
            <a:normAutofit/>
          </a:bodyPr>
          <a:lstStyle/>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What must be reported?</a:t>
            </a:r>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EHS – 500lbs. or TPQ, whichever is lower</a:t>
            </a:r>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All other OSHA Chemicals – 10,000 lbs. or greater</a:t>
            </a:r>
          </a:p>
          <a:p>
            <a:pPr marL="365760" lvl="1" indent="0" eaLnBrk="1" fontAlgn="auto" hangingPunct="1">
              <a:lnSpc>
                <a:spcPct val="90000"/>
              </a:lnSpc>
              <a:spcAft>
                <a:spcPts val="0"/>
              </a:spcAft>
              <a:buClr>
                <a:schemeClr val="accent1">
                  <a:lumMod val="60000"/>
                  <a:lumOff val="40000"/>
                </a:schemeClr>
              </a:buClr>
              <a:buFont typeface="Arial" pitchFamily="34" charset="0"/>
              <a:buNone/>
              <a:defRPr/>
            </a:pPr>
            <a:endParaRPr lang="en-US" dirty="0"/>
          </a:p>
          <a:p>
            <a:pPr marL="548640" lvl="1" indent="-182880" eaLnBrk="1" fontAlgn="auto" hangingPunct="1">
              <a:lnSpc>
                <a:spcPct val="90000"/>
              </a:lnSpc>
              <a:spcAft>
                <a:spcPts val="0"/>
              </a:spcAft>
              <a:buClr>
                <a:schemeClr val="accent1">
                  <a:lumMod val="60000"/>
                  <a:lumOff val="40000"/>
                </a:schemeClr>
              </a:buClr>
              <a:buFont typeface="Wingdings" panose="05000000000000000000" pitchFamily="2" charset="2"/>
              <a:buChar char="v"/>
              <a:defRPr/>
            </a:pPr>
            <a:r>
              <a:rPr lang="en-US" sz="3200" dirty="0">
                <a:solidFill>
                  <a:schemeClr val="tx2"/>
                </a:solidFill>
              </a:rPr>
              <a:t>Fuels: </a:t>
            </a:r>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Diesel* – 100,000 gallons or greater</a:t>
            </a:r>
          </a:p>
          <a:p>
            <a:pPr marL="548640" lvl="1" indent="-18288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solidFill>
                  <a:srgbClr val="FFC000"/>
                </a:solidFill>
              </a:rPr>
              <a:t>Gasoline* – 75,000 gallons or greater</a:t>
            </a:r>
          </a:p>
          <a:p>
            <a:pPr lvl="2" eaLnBrk="1" fontAlgn="auto" hangingPunct="1">
              <a:lnSpc>
                <a:spcPct val="90000"/>
              </a:lnSpc>
              <a:spcAft>
                <a:spcPts val="0"/>
              </a:spcAft>
              <a:buFont typeface="Arial" pitchFamily="34" charset="0"/>
              <a:buChar char="•"/>
              <a:defRPr/>
            </a:pPr>
            <a:r>
              <a:rPr lang="en-US" sz="2800" i="1" dirty="0"/>
              <a:t>M85, E85, E95, #2 fuel oil, kerosene fall under 10,000 lbs. reporting threshold</a:t>
            </a:r>
          </a:p>
          <a:p>
            <a:pPr marL="365760" lvl="1" indent="0" eaLnBrk="1" fontAlgn="auto" hangingPunct="1">
              <a:spcAft>
                <a:spcPts val="0"/>
              </a:spcAft>
              <a:buClr>
                <a:schemeClr val="accent1">
                  <a:lumMod val="60000"/>
                  <a:lumOff val="40000"/>
                </a:schemeClr>
              </a:buClr>
              <a:buFont typeface="Arial" pitchFamily="34" charset="0"/>
              <a:buNone/>
              <a:defRPr/>
            </a:pPr>
            <a:endParaRPr lang="en-US" sz="1600" dirty="0"/>
          </a:p>
          <a:p>
            <a:pPr marL="365760" lvl="1" indent="0" algn="ctr" eaLnBrk="1" fontAlgn="auto" hangingPunct="1">
              <a:spcAft>
                <a:spcPts val="0"/>
              </a:spcAft>
              <a:buClr>
                <a:schemeClr val="accent1">
                  <a:lumMod val="60000"/>
                  <a:lumOff val="40000"/>
                </a:schemeClr>
              </a:buClr>
              <a:buFont typeface="Arial" pitchFamily="34" charset="0"/>
              <a:buNone/>
              <a:defRPr/>
            </a:pPr>
            <a:r>
              <a:rPr lang="en-US" sz="2800" u="sng" dirty="0">
                <a:solidFill>
                  <a:srgbClr val="FFC000"/>
                </a:solidFill>
              </a:rPr>
              <a:t>*includes retail gas stations with underground tanks*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14400"/>
          </a:xfrm>
        </p:spPr>
        <p:txBody>
          <a:bodyPr>
            <a:noAutofit/>
          </a:bodyPr>
          <a:lstStyle/>
          <a:p>
            <a:pPr algn="ctr" eaLnBrk="1" fontAlgn="auto" hangingPunct="1">
              <a:spcAft>
                <a:spcPts val="0"/>
              </a:spcAft>
              <a:defRPr/>
            </a:pPr>
            <a:r>
              <a:rPr lang="en-US" sz="4800" dirty="0">
                <a:solidFill>
                  <a:schemeClr val="accent6">
                    <a:tint val="1000"/>
                  </a:schemeClr>
                </a:solidFill>
              </a:rPr>
              <a:t>Section 312 - Tier II Reporting</a:t>
            </a:r>
          </a:p>
        </p:txBody>
      </p:sp>
      <p:sp>
        <p:nvSpPr>
          <p:cNvPr id="3" name="Content Placeholder 2"/>
          <p:cNvSpPr>
            <a:spLocks noGrp="1"/>
          </p:cNvSpPr>
          <p:nvPr>
            <p:ph idx="1"/>
          </p:nvPr>
        </p:nvSpPr>
        <p:spPr>
          <a:xfrm>
            <a:off x="228600" y="1219200"/>
            <a:ext cx="8763000" cy="5410200"/>
          </a:xfrm>
        </p:spPr>
        <p:txBody>
          <a:bodyPr rtlCol="0">
            <a:normAutofit/>
          </a:bodyPr>
          <a:lstStyle/>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3200" dirty="0"/>
              <a:t>Tier II reports must be sent to:</a:t>
            </a:r>
          </a:p>
          <a:p>
            <a:pPr marL="822960" lvl="1" indent="-457200" eaLnBrk="1" fontAlgn="auto" hangingPunct="1">
              <a:lnSpc>
                <a:spcPct val="90000"/>
              </a:lnSpc>
              <a:spcAft>
                <a:spcPts val="0"/>
              </a:spcAft>
              <a:buClr>
                <a:schemeClr val="accent1">
                  <a:lumMod val="60000"/>
                  <a:lumOff val="40000"/>
                </a:schemeClr>
              </a:buClr>
              <a:buFont typeface="Wingdings" panose="05000000000000000000" pitchFamily="2" charset="2"/>
              <a:buChar char="Ø"/>
              <a:defRPr/>
            </a:pPr>
            <a:r>
              <a:rPr lang="en-US" sz="2800" dirty="0">
                <a:solidFill>
                  <a:srgbClr val="FFC000"/>
                </a:solidFill>
              </a:rPr>
              <a:t>SERC</a:t>
            </a:r>
          </a:p>
          <a:p>
            <a:pPr marL="822960" lvl="1" indent="-457200" eaLnBrk="1" fontAlgn="auto" hangingPunct="1">
              <a:lnSpc>
                <a:spcPct val="90000"/>
              </a:lnSpc>
              <a:spcAft>
                <a:spcPts val="0"/>
              </a:spcAft>
              <a:buClr>
                <a:schemeClr val="accent1">
                  <a:lumMod val="60000"/>
                  <a:lumOff val="40000"/>
                </a:schemeClr>
              </a:buClr>
              <a:buFont typeface="Wingdings" panose="05000000000000000000" pitchFamily="2" charset="2"/>
              <a:buChar char="Ø"/>
              <a:defRPr/>
            </a:pPr>
            <a:r>
              <a:rPr lang="en-US" sz="2800" dirty="0">
                <a:solidFill>
                  <a:srgbClr val="FFC000"/>
                </a:solidFill>
              </a:rPr>
              <a:t>LEPC</a:t>
            </a:r>
          </a:p>
          <a:p>
            <a:pPr marL="822960" lvl="1" indent="-457200" eaLnBrk="1" fontAlgn="auto" hangingPunct="1">
              <a:lnSpc>
                <a:spcPct val="90000"/>
              </a:lnSpc>
              <a:spcAft>
                <a:spcPts val="0"/>
              </a:spcAft>
              <a:buClr>
                <a:schemeClr val="accent1">
                  <a:lumMod val="60000"/>
                  <a:lumOff val="40000"/>
                </a:schemeClr>
              </a:buClr>
              <a:buFont typeface="Wingdings" panose="05000000000000000000" pitchFamily="2" charset="2"/>
              <a:buChar char="Ø"/>
              <a:defRPr/>
            </a:pPr>
            <a:r>
              <a:rPr lang="en-US" sz="2800" dirty="0">
                <a:solidFill>
                  <a:srgbClr val="FFC000"/>
                </a:solidFill>
              </a:rPr>
              <a:t>Local Fire Department - Contact Fire Department and ask where the Tier II can be submitted</a:t>
            </a:r>
          </a:p>
          <a:p>
            <a:pPr marL="1189672" lvl="2" indent="-457200" eaLnBrk="1" fontAlgn="auto" hangingPunct="1">
              <a:lnSpc>
                <a:spcPct val="90000"/>
              </a:lnSpc>
              <a:spcAft>
                <a:spcPts val="0"/>
              </a:spcAft>
              <a:buClr>
                <a:schemeClr val="accent1">
                  <a:lumMod val="60000"/>
                  <a:lumOff val="40000"/>
                </a:schemeClr>
              </a:buClr>
              <a:buFont typeface="Wingdings" panose="05000000000000000000" pitchFamily="2" charset="2"/>
              <a:buChar char="q"/>
              <a:defRPr/>
            </a:pPr>
            <a:r>
              <a:rPr lang="en-US" sz="2800" b="1" dirty="0">
                <a:solidFill>
                  <a:schemeClr val="tx1"/>
                </a:solidFill>
              </a:rPr>
              <a:t>Jacksonville F/R – Chief Brian Peterson</a:t>
            </a:r>
          </a:p>
          <a:p>
            <a:pPr marL="1189672" lvl="2" indent="-457200" eaLnBrk="1" fontAlgn="auto" hangingPunct="1">
              <a:lnSpc>
                <a:spcPct val="90000"/>
              </a:lnSpc>
              <a:spcAft>
                <a:spcPts val="0"/>
              </a:spcAft>
              <a:buClr>
                <a:schemeClr val="accent1">
                  <a:lumMod val="60000"/>
                  <a:lumOff val="40000"/>
                </a:schemeClr>
              </a:buClr>
              <a:buFont typeface="Wingdings" panose="05000000000000000000" pitchFamily="2" charset="2"/>
              <a:buChar char="q"/>
              <a:defRPr/>
            </a:pPr>
            <a:r>
              <a:rPr lang="en-US" sz="2800" dirty="0">
                <a:solidFill>
                  <a:schemeClr val="tx1"/>
                </a:solidFill>
              </a:rPr>
              <a:t>brianp@coj.net</a:t>
            </a:r>
            <a:r>
              <a:rPr lang="en-US" sz="2800" b="1" dirty="0">
                <a:solidFill>
                  <a:schemeClr val="tx1"/>
                </a:solidFill>
              </a:rPr>
              <a:t> </a:t>
            </a:r>
            <a:endParaRPr lang="en-US" sz="2800" dirty="0"/>
          </a:p>
          <a:p>
            <a:pPr marL="274320" indent="-274320" eaLnBrk="1" fontAlgn="auto" hangingPunct="1">
              <a:lnSpc>
                <a:spcPct val="90000"/>
              </a:lnSpc>
              <a:spcAft>
                <a:spcPts val="0"/>
              </a:spcAft>
              <a:buClr>
                <a:schemeClr val="accent1">
                  <a:lumMod val="60000"/>
                  <a:lumOff val="40000"/>
                </a:schemeClr>
              </a:buClr>
              <a:buFont typeface="Arial" pitchFamily="34" charset="0"/>
              <a:buChar char="•"/>
              <a:defRPr/>
            </a:pPr>
            <a:r>
              <a:rPr lang="en-US" sz="2800" dirty="0"/>
              <a:t>There are exemptions to reporting under Section 311 and 312; </a:t>
            </a:r>
            <a:r>
              <a:rPr lang="en-US" sz="2800" dirty="0" err="1"/>
              <a:t>hazwaste</a:t>
            </a:r>
            <a:r>
              <a:rPr lang="en-US" sz="2800" dirty="0"/>
              <a:t>, tobacco, wood/wood products, food, drugs, cosmetics, or alcoholic beverages, consumer product, etc</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52400"/>
            <a:ext cx="8229600" cy="914400"/>
          </a:xfrm>
        </p:spPr>
        <p:txBody>
          <a:bodyPr/>
          <a:lstStyle/>
          <a:p>
            <a:pPr eaLnBrk="1" fontAlgn="auto" hangingPunct="1">
              <a:spcAft>
                <a:spcPts val="0"/>
              </a:spcAft>
              <a:defRPr/>
            </a:pPr>
            <a:r>
              <a:rPr lang="en-US" sz="4800" dirty="0">
                <a:solidFill>
                  <a:schemeClr val="accent6">
                    <a:tint val="1000"/>
                  </a:schemeClr>
                </a:solidFill>
              </a:rPr>
              <a:t>Tier II Forms – Ways to Submit</a:t>
            </a:r>
          </a:p>
        </p:txBody>
      </p:sp>
      <p:sp>
        <p:nvSpPr>
          <p:cNvPr id="55299" name="Rectangle 3"/>
          <p:cNvSpPr>
            <a:spLocks noGrp="1" noChangeArrowheads="1"/>
          </p:cNvSpPr>
          <p:nvPr>
            <p:ph idx="1"/>
          </p:nvPr>
        </p:nvSpPr>
        <p:spPr>
          <a:xfrm>
            <a:off x="457200" y="1371600"/>
            <a:ext cx="8229600" cy="4754563"/>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SERC and LEPC – online at </a:t>
            </a:r>
            <a:r>
              <a:rPr lang="en-US" sz="3200" b="1" u="sng" dirty="0">
                <a:solidFill>
                  <a:srgbClr val="FFC000"/>
                </a:solidFill>
              </a:rPr>
              <a:t>erplan.net</a:t>
            </a:r>
            <a:r>
              <a:rPr lang="en-US" sz="3200" dirty="0"/>
              <a:t> </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Check with Local Fire Department to determine their preferred method. </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Some use E-Plan, others do not</a:t>
            </a:r>
          </a:p>
          <a:p>
            <a:pPr marL="548640" lvl="1" indent="-182880" eaLnBrk="1" fontAlgn="auto" hangingPunct="1">
              <a:spcAft>
                <a:spcPts val="0"/>
              </a:spcAft>
              <a:buClr>
                <a:schemeClr val="accent1">
                  <a:lumMod val="60000"/>
                  <a:lumOff val="40000"/>
                </a:schemeClr>
              </a:buClr>
              <a:buFont typeface="Wingdings" pitchFamily="2" charset="2"/>
              <a:buNone/>
              <a:defRPr/>
            </a:pPr>
            <a:endParaRPr lang="en-US" sz="24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If not filing online, then must send to SERC via hardcopy by mail </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Check with LEPC and Local Fire Department for preferred method</a:t>
            </a:r>
          </a:p>
          <a:p>
            <a:pPr marL="274320" indent="-274320" eaLnBrk="1" fontAlgn="auto" hangingPunct="1">
              <a:spcAft>
                <a:spcPts val="0"/>
              </a:spcAft>
              <a:buClr>
                <a:schemeClr val="accent1">
                  <a:lumMod val="60000"/>
                  <a:lumOff val="40000"/>
                </a:schemeClr>
              </a:buClr>
              <a:buFont typeface="Arial" pitchFamily="34" charset="0"/>
              <a:buChar cha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52400"/>
            <a:ext cx="8229600" cy="914400"/>
          </a:xfrm>
        </p:spPr>
        <p:txBody>
          <a:bodyPr/>
          <a:lstStyle/>
          <a:p>
            <a:pPr algn="ctr" eaLnBrk="1" fontAlgn="auto" hangingPunct="1">
              <a:spcAft>
                <a:spcPts val="0"/>
              </a:spcAft>
              <a:defRPr/>
            </a:pPr>
            <a:r>
              <a:rPr lang="en-US" sz="4800" dirty="0">
                <a:solidFill>
                  <a:schemeClr val="accent6">
                    <a:tint val="1000"/>
                  </a:schemeClr>
                </a:solidFill>
              </a:rPr>
              <a:t>Tier II - Fee Structure</a:t>
            </a:r>
          </a:p>
        </p:txBody>
      </p:sp>
      <p:sp>
        <p:nvSpPr>
          <p:cNvPr id="56323" name="Rectangle 3"/>
          <p:cNvSpPr>
            <a:spLocks noGrp="1" noChangeArrowheads="1"/>
          </p:cNvSpPr>
          <p:nvPr>
            <p:ph idx="1"/>
          </p:nvPr>
        </p:nvSpPr>
        <p:spPr>
          <a:xfrm>
            <a:off x="228600" y="1371600"/>
            <a:ext cx="8610600" cy="5257800"/>
          </a:xfrm>
        </p:spPr>
        <p:txBody>
          <a:bodyPr rtlCol="0">
            <a:normAutofit/>
          </a:bodyPr>
          <a:lstStyle/>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dirty="0"/>
              <a:t>One-time filing fee for Section 302 facilities (public or private):  $50</a:t>
            </a:r>
          </a:p>
          <a:p>
            <a:pPr marL="274320" indent="-274320" eaLnBrk="1" fontAlgn="auto" hangingPunct="1">
              <a:lnSpc>
                <a:spcPct val="80000"/>
              </a:lnSpc>
              <a:spcAft>
                <a:spcPts val="0"/>
              </a:spcAft>
              <a:buClr>
                <a:schemeClr val="accent1">
                  <a:lumMod val="60000"/>
                  <a:lumOff val="40000"/>
                </a:schemeClr>
              </a:buClr>
              <a:buFont typeface="Wingdings" pitchFamily="2" charset="2"/>
              <a:buNone/>
              <a:defRPr/>
            </a:pPr>
            <a:endParaRPr lang="en-US" dirty="0"/>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dirty="0"/>
              <a:t>Annual Registration fee for private facilities under Section 302 or 312:  based on number of employees in State</a:t>
            </a:r>
          </a:p>
          <a:p>
            <a:pPr marL="274320" indent="-274320" eaLnBrk="1" fontAlgn="auto" hangingPunct="1">
              <a:lnSpc>
                <a:spcPct val="80000"/>
              </a:lnSpc>
              <a:spcAft>
                <a:spcPts val="0"/>
              </a:spcAft>
              <a:buClr>
                <a:schemeClr val="accent1">
                  <a:lumMod val="60000"/>
                  <a:lumOff val="40000"/>
                </a:schemeClr>
              </a:buClr>
              <a:buFont typeface="Wingdings" pitchFamily="2" charset="2"/>
              <a:buNone/>
              <a:defRPr/>
            </a:pPr>
            <a:endParaRPr lang="en-US" sz="1400" dirty="0"/>
          </a:p>
          <a:p>
            <a:pPr marL="548640" lvl="1" indent="-182880" eaLnBrk="1" fontAlgn="auto" hangingPunct="1">
              <a:lnSpc>
                <a:spcPct val="80000"/>
              </a:lnSpc>
              <a:spcAft>
                <a:spcPts val="0"/>
              </a:spcAft>
              <a:buClr>
                <a:schemeClr val="accent1">
                  <a:lumMod val="60000"/>
                  <a:lumOff val="40000"/>
                </a:schemeClr>
              </a:buClr>
              <a:buFont typeface="Arial" pitchFamily="34" charset="0"/>
              <a:buChar char="•"/>
              <a:defRPr/>
            </a:pPr>
            <a:r>
              <a:rPr lang="en-US" sz="2800" dirty="0">
                <a:solidFill>
                  <a:srgbClr val="FFC000"/>
                </a:solidFill>
              </a:rPr>
              <a:t>$10/employee (min = $25, max = $2,000)</a:t>
            </a:r>
          </a:p>
          <a:p>
            <a:pPr marL="365760" lvl="1" indent="0" eaLnBrk="1" fontAlgn="auto" hangingPunct="1">
              <a:lnSpc>
                <a:spcPct val="80000"/>
              </a:lnSpc>
              <a:spcAft>
                <a:spcPts val="0"/>
              </a:spcAft>
              <a:buClr>
                <a:schemeClr val="accent1">
                  <a:lumMod val="60000"/>
                  <a:lumOff val="40000"/>
                </a:schemeClr>
              </a:buClr>
              <a:buFont typeface="Arial" pitchFamily="34" charset="0"/>
              <a:buNone/>
              <a:defRPr/>
            </a:pPr>
            <a:endParaRPr lang="en-US" sz="1600" dirty="0">
              <a:solidFill>
                <a:srgbClr val="FFC000"/>
              </a:solidFill>
            </a:endParaRPr>
          </a:p>
          <a:p>
            <a:pPr marL="548640" lvl="1" indent="-182880" eaLnBrk="1" fontAlgn="auto" hangingPunct="1">
              <a:lnSpc>
                <a:spcPct val="80000"/>
              </a:lnSpc>
              <a:spcAft>
                <a:spcPts val="0"/>
              </a:spcAft>
              <a:buClr>
                <a:schemeClr val="accent1">
                  <a:lumMod val="60000"/>
                  <a:lumOff val="40000"/>
                </a:schemeClr>
              </a:buClr>
              <a:buFont typeface="Arial" pitchFamily="34" charset="0"/>
              <a:buChar char="•"/>
              <a:defRPr/>
            </a:pPr>
            <a:r>
              <a:rPr lang="en-US" sz="2800" dirty="0">
                <a:solidFill>
                  <a:srgbClr val="FFC000"/>
                </a:solidFill>
              </a:rPr>
              <a:t>Variations for other regulated industries like Agriculture or Petroleum</a:t>
            </a:r>
          </a:p>
          <a:p>
            <a:pPr marL="365760" lvl="1" indent="0" eaLnBrk="1" fontAlgn="auto" hangingPunct="1">
              <a:lnSpc>
                <a:spcPct val="80000"/>
              </a:lnSpc>
              <a:spcAft>
                <a:spcPts val="0"/>
              </a:spcAft>
              <a:buClr>
                <a:schemeClr val="accent1">
                  <a:lumMod val="60000"/>
                  <a:lumOff val="40000"/>
                </a:schemeClr>
              </a:buClr>
              <a:buFont typeface="Arial" pitchFamily="34" charset="0"/>
              <a:buNone/>
              <a:defRPr/>
            </a:pPr>
            <a:endParaRPr lang="en-US" sz="1800" dirty="0">
              <a:solidFill>
                <a:srgbClr val="FFC000"/>
              </a:solidFill>
            </a:endParaRPr>
          </a:p>
          <a:p>
            <a:pPr marL="548640" lvl="1" indent="-182880" eaLnBrk="1" fontAlgn="auto" hangingPunct="1">
              <a:lnSpc>
                <a:spcPct val="80000"/>
              </a:lnSpc>
              <a:spcAft>
                <a:spcPts val="0"/>
              </a:spcAft>
              <a:buClr>
                <a:schemeClr val="accent1">
                  <a:lumMod val="60000"/>
                  <a:lumOff val="40000"/>
                </a:schemeClr>
              </a:buClr>
              <a:buFont typeface="Arial" pitchFamily="34" charset="0"/>
              <a:buChar char="•"/>
              <a:defRPr/>
            </a:pPr>
            <a:r>
              <a:rPr lang="en-US" sz="2800" dirty="0">
                <a:solidFill>
                  <a:srgbClr val="FFC000"/>
                </a:solidFill>
              </a:rPr>
              <a:t>Governmental bodies are exempt</a:t>
            </a:r>
          </a:p>
          <a:p>
            <a:pPr marL="548640" lvl="1" indent="-182880" eaLnBrk="1" fontAlgn="auto" hangingPunct="1">
              <a:lnSpc>
                <a:spcPct val="80000"/>
              </a:lnSpc>
              <a:spcAft>
                <a:spcPts val="0"/>
              </a:spcAft>
              <a:buClr>
                <a:schemeClr val="accent1">
                  <a:lumMod val="60000"/>
                  <a:lumOff val="40000"/>
                </a:schemeClr>
              </a:buClr>
              <a:buFont typeface="Arial" pitchFamily="34" charset="0"/>
              <a:buChar char="•"/>
              <a:defRPr/>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ctr" eaLnBrk="1" fontAlgn="auto" hangingPunct="1">
              <a:spcAft>
                <a:spcPts val="0"/>
              </a:spcAft>
              <a:defRPr/>
            </a:pPr>
            <a:r>
              <a:rPr lang="en-US" sz="4800" dirty="0">
                <a:solidFill>
                  <a:schemeClr val="accent6">
                    <a:tint val="1000"/>
                  </a:schemeClr>
                </a:solidFill>
              </a:rPr>
              <a:t>Section 304 &amp; CERCLA103</a:t>
            </a:r>
            <a:br>
              <a:rPr lang="en-US" sz="4800" dirty="0">
                <a:solidFill>
                  <a:schemeClr val="accent6">
                    <a:tint val="1000"/>
                  </a:schemeClr>
                </a:solidFill>
              </a:rPr>
            </a:br>
            <a:r>
              <a:rPr lang="en-US" sz="4800" dirty="0">
                <a:solidFill>
                  <a:schemeClr val="accent6">
                    <a:tint val="1000"/>
                  </a:schemeClr>
                </a:solidFill>
              </a:rPr>
              <a:t> Release Notifications</a:t>
            </a:r>
          </a:p>
        </p:txBody>
      </p:sp>
      <p:sp>
        <p:nvSpPr>
          <p:cNvPr id="36867" name="Content Placeholder 2"/>
          <p:cNvSpPr>
            <a:spLocks noGrp="1"/>
          </p:cNvSpPr>
          <p:nvPr>
            <p:ph idx="1"/>
          </p:nvPr>
        </p:nvSpPr>
        <p:spPr>
          <a:xfrm>
            <a:off x="228600" y="1600200"/>
            <a:ext cx="8686800" cy="5029200"/>
          </a:xfrm>
        </p:spPr>
        <p:txBody>
          <a:bodyPr/>
          <a:lstStyle/>
          <a:p>
            <a:pPr eaLnBrk="1" hangingPunct="1"/>
            <a:r>
              <a:rPr lang="en-US" altLang="en-US" sz="3200"/>
              <a:t>Release notification must take place when chemical release meets or exceeds the Reportable Quantity (RQ) in a 24-hour period</a:t>
            </a:r>
          </a:p>
          <a:p>
            <a:pPr eaLnBrk="1" hangingPunct="1"/>
            <a:endParaRPr lang="en-US" altLang="en-US" sz="3200"/>
          </a:p>
          <a:p>
            <a:pPr eaLnBrk="1" hangingPunct="1"/>
            <a:endParaRPr lang="en-US" altLang="en-US" sz="3200"/>
          </a:p>
          <a:p>
            <a:pPr eaLnBrk="1" hangingPunct="1"/>
            <a:endParaRPr lang="en-US" altLang="en-US" sz="3200"/>
          </a:p>
          <a:p>
            <a:pPr eaLnBrk="1" hangingPunct="1"/>
            <a:r>
              <a:rPr lang="en-US" altLang="en-US" sz="3200"/>
              <a:t>Purpose is to notify all levels of government of hazard, and to prepare a response</a:t>
            </a:r>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3429000"/>
            <a:ext cx="8748713"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410200" y="3429000"/>
            <a:ext cx="1600200" cy="12954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ctr" eaLnBrk="1" fontAlgn="auto" hangingPunct="1">
              <a:spcAft>
                <a:spcPts val="0"/>
              </a:spcAft>
              <a:defRPr/>
            </a:pPr>
            <a:r>
              <a:rPr lang="en-US" sz="4800" dirty="0">
                <a:solidFill>
                  <a:schemeClr val="accent6">
                    <a:tint val="1000"/>
                  </a:schemeClr>
                </a:solidFill>
              </a:rPr>
              <a:t>Section 304 &amp; CERCLA103</a:t>
            </a:r>
            <a:br>
              <a:rPr lang="en-US" sz="4800" dirty="0">
                <a:solidFill>
                  <a:schemeClr val="accent6">
                    <a:tint val="1000"/>
                  </a:schemeClr>
                </a:solidFill>
              </a:rPr>
            </a:br>
            <a:r>
              <a:rPr lang="en-US" sz="4800" dirty="0">
                <a:solidFill>
                  <a:schemeClr val="accent6">
                    <a:tint val="1000"/>
                  </a:schemeClr>
                </a:solidFill>
              </a:rPr>
              <a:t> Release Notifications</a:t>
            </a:r>
          </a:p>
        </p:txBody>
      </p:sp>
      <p:sp>
        <p:nvSpPr>
          <p:cNvPr id="37891" name="Content Placeholder 2"/>
          <p:cNvSpPr>
            <a:spLocks noGrp="1"/>
          </p:cNvSpPr>
          <p:nvPr>
            <p:ph idx="1"/>
          </p:nvPr>
        </p:nvSpPr>
        <p:spPr>
          <a:xfrm>
            <a:off x="228600" y="1676400"/>
            <a:ext cx="8686800" cy="4953000"/>
          </a:xfrm>
        </p:spPr>
        <p:txBody>
          <a:bodyPr/>
          <a:lstStyle/>
          <a:p>
            <a:pPr eaLnBrk="1" hangingPunct="1"/>
            <a:r>
              <a:rPr lang="en-US" altLang="en-US" sz="3200"/>
              <a:t>Report must be made by facility owner or operator, or representative within 15 minutes</a:t>
            </a:r>
          </a:p>
          <a:p>
            <a:pPr eaLnBrk="1" hangingPunct="1"/>
            <a:endParaRPr lang="en-US" altLang="en-US"/>
          </a:p>
          <a:p>
            <a:pPr eaLnBrk="1" hangingPunct="1"/>
            <a:r>
              <a:rPr lang="en-US" altLang="en-US" sz="3200"/>
              <a:t>Notification from any other source (i.e., first responder, emergency management, etc.) </a:t>
            </a:r>
            <a:r>
              <a:rPr lang="en-US" altLang="en-US" sz="3200" b="1" u="sng">
                <a:solidFill>
                  <a:srgbClr val="FFC000"/>
                </a:solidFill>
              </a:rPr>
              <a:t>will </a:t>
            </a:r>
            <a:r>
              <a:rPr lang="en-US" altLang="en-US" sz="3200" b="1">
                <a:solidFill>
                  <a:srgbClr val="FFC000"/>
                </a:solidFill>
              </a:rPr>
              <a:t>NOT </a:t>
            </a:r>
            <a:r>
              <a:rPr lang="en-US" altLang="en-US" sz="3200"/>
              <a:t>satisfy the reporting requirement</a:t>
            </a:r>
          </a:p>
          <a:p>
            <a:pPr eaLnBrk="1" hangingPunct="1">
              <a:buFont typeface="Arial" charset="0"/>
              <a:buNone/>
            </a:pPr>
            <a:endParaRPr lang="en-US" altLang="en-US"/>
          </a:p>
          <a:p>
            <a:pPr eaLnBrk="1" hangingPunct="1"/>
            <a:r>
              <a:rPr lang="en-US" altLang="en-US" sz="3200"/>
              <a:t>Calling 911 </a:t>
            </a:r>
            <a:r>
              <a:rPr lang="en-US" altLang="en-US" sz="3200" b="1" u="sng">
                <a:solidFill>
                  <a:srgbClr val="FFC000"/>
                </a:solidFill>
              </a:rPr>
              <a:t>will NOT</a:t>
            </a:r>
            <a:r>
              <a:rPr lang="en-US" altLang="en-US" sz="3200" b="1">
                <a:solidFill>
                  <a:srgbClr val="FFC000"/>
                </a:solidFill>
              </a:rPr>
              <a:t> </a:t>
            </a:r>
            <a:r>
              <a:rPr lang="en-US" altLang="en-US" sz="3200"/>
              <a:t>satisfy reporting requirement, unless transportation incident</a:t>
            </a:r>
          </a:p>
          <a:p>
            <a:pPr eaLnBrk="1" hangingPunct="1"/>
            <a:endParaRPr lang="en-US" altLang="en-US" sz="3200"/>
          </a:p>
          <a:p>
            <a:pPr eaLnBrk="1" hangingPunct="1"/>
            <a:endParaRPr lang="en-US" altLang="en-US"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1325562"/>
          </a:xfrm>
        </p:spPr>
        <p:txBody>
          <a:bodyPr>
            <a:noAutofit/>
          </a:bodyPr>
          <a:lstStyle/>
          <a:p>
            <a:pPr algn="ctr" eaLnBrk="1" fontAlgn="auto" hangingPunct="1">
              <a:spcAft>
                <a:spcPts val="0"/>
              </a:spcAft>
              <a:defRPr/>
            </a:pPr>
            <a:r>
              <a:rPr lang="en-US" sz="4800" dirty="0">
                <a:solidFill>
                  <a:schemeClr val="accent6">
                    <a:tint val="1000"/>
                  </a:schemeClr>
                </a:solidFill>
              </a:rPr>
              <a:t>Section 304 &amp; CERCLA103</a:t>
            </a:r>
            <a:br>
              <a:rPr lang="en-US" sz="4800" dirty="0">
                <a:solidFill>
                  <a:schemeClr val="accent6">
                    <a:tint val="1000"/>
                  </a:schemeClr>
                </a:solidFill>
              </a:rPr>
            </a:br>
            <a:r>
              <a:rPr lang="en-US" sz="4800" dirty="0">
                <a:solidFill>
                  <a:schemeClr val="accent6">
                    <a:tint val="1000"/>
                  </a:schemeClr>
                </a:solidFill>
              </a:rPr>
              <a:t> Release Notifications</a:t>
            </a:r>
          </a:p>
        </p:txBody>
      </p:sp>
      <p:sp>
        <p:nvSpPr>
          <p:cNvPr id="50179" name="Rectangle 3"/>
          <p:cNvSpPr>
            <a:spLocks noGrp="1" noChangeArrowheads="1"/>
          </p:cNvSpPr>
          <p:nvPr>
            <p:ph idx="1"/>
          </p:nvPr>
        </p:nvSpPr>
        <p:spPr>
          <a:xfrm>
            <a:off x="228600" y="1752600"/>
            <a:ext cx="8763000" cy="4724400"/>
          </a:xfrm>
        </p:spPr>
        <p:txBody>
          <a:bodyPr rtlCol="0">
            <a:normAutofit lnSpcReduction="10000"/>
          </a:bodyPr>
          <a:lstStyle/>
          <a:p>
            <a:pPr marL="274320" indent="-274320" eaLnBrk="1" fontAlgn="auto" hangingPunct="1">
              <a:spcAft>
                <a:spcPts val="0"/>
              </a:spcAft>
              <a:buClr>
                <a:schemeClr val="accent1">
                  <a:lumMod val="60000"/>
                  <a:lumOff val="40000"/>
                </a:schemeClr>
              </a:buClr>
              <a:buFont typeface="Wingdings" pitchFamily="2" charset="2"/>
              <a:buNone/>
              <a:defRPr/>
            </a:pPr>
            <a:r>
              <a:rPr lang="en-US" sz="3200" dirty="0"/>
              <a:t>Who to call: </a:t>
            </a:r>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State Warning Point/State Watch Office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(850) 413-9911</a:t>
            </a:r>
          </a:p>
          <a:p>
            <a:pPr marL="365760" lvl="1" indent="0" eaLnBrk="1" fontAlgn="auto" hangingPunct="1">
              <a:spcAft>
                <a:spcPts val="0"/>
              </a:spcAft>
              <a:buClr>
                <a:schemeClr val="accent1">
                  <a:lumMod val="60000"/>
                  <a:lumOff val="40000"/>
                </a:schemeClr>
              </a:buClr>
              <a:buFont typeface="Arial" pitchFamily="34" charset="0"/>
              <a:buNone/>
              <a:defRPr/>
            </a:pPr>
            <a:endParaRPr lang="en-US" sz="16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If CERCLA release, call National Response Center</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1-800-424-8802</a:t>
            </a:r>
          </a:p>
          <a:p>
            <a:pPr marL="365760" lvl="1" indent="0" eaLnBrk="1" fontAlgn="auto" hangingPunct="1">
              <a:spcAft>
                <a:spcPts val="0"/>
              </a:spcAft>
              <a:buClr>
                <a:schemeClr val="accent1">
                  <a:lumMod val="60000"/>
                  <a:lumOff val="40000"/>
                </a:schemeClr>
              </a:buClr>
              <a:buFont typeface="Arial" pitchFamily="34" charset="0"/>
              <a:buNone/>
              <a:defRPr/>
            </a:pPr>
            <a:endParaRPr lang="en-US" sz="2800" dirty="0"/>
          </a:p>
          <a:p>
            <a:pPr marL="365760" lvl="1" indent="0" algn="ctr" eaLnBrk="1" fontAlgn="auto" hangingPunct="1">
              <a:spcAft>
                <a:spcPts val="0"/>
              </a:spcAft>
              <a:buClr>
                <a:schemeClr val="accent1">
                  <a:lumMod val="60000"/>
                  <a:lumOff val="40000"/>
                </a:schemeClr>
              </a:buClr>
              <a:buFont typeface="Arial" pitchFamily="34" charset="0"/>
              <a:buNone/>
              <a:defRPr/>
            </a:pPr>
            <a:r>
              <a:rPr lang="en-US" sz="2800" u="sng" dirty="0">
                <a:solidFill>
                  <a:srgbClr val="FFC000"/>
                </a:solidFill>
              </a:rPr>
              <a:t>Notify the LEPC after you have made the notification calls to the above. </a:t>
            </a:r>
          </a:p>
          <a:p>
            <a:pPr marL="365760" lvl="1" indent="0" algn="ctr" eaLnBrk="1" fontAlgn="auto" hangingPunct="1">
              <a:spcAft>
                <a:spcPts val="0"/>
              </a:spcAft>
              <a:buClr>
                <a:schemeClr val="accent1">
                  <a:lumMod val="60000"/>
                  <a:lumOff val="40000"/>
                </a:schemeClr>
              </a:buClr>
              <a:buFont typeface="Arial" pitchFamily="34" charset="0"/>
              <a:buNone/>
              <a:defRPr/>
            </a:pPr>
            <a:r>
              <a:rPr lang="en-US" sz="2800" dirty="0">
                <a:solidFill>
                  <a:srgbClr val="FFC000"/>
                </a:solidFill>
              </a:rPr>
              <a:t>Northeast Florida LEPC - (904) 279-0880 ext. 108</a:t>
            </a: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800" dirty="0">
              <a:solidFill>
                <a:srgbClr val="FFC000"/>
              </a:solidFill>
            </a:endParaRP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800" dirty="0">
              <a:solidFill>
                <a:srgbClr val="FFC000"/>
              </a:solidFill>
            </a:endParaRP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800" dirty="0">
              <a:solidFill>
                <a:srgbClr val="FFC000"/>
              </a:solidFill>
            </a:endParaRP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800" dirty="0">
              <a:solidFill>
                <a:srgbClr val="FFC000"/>
              </a:solidFill>
            </a:endParaRPr>
          </a:p>
          <a:p>
            <a:pPr marL="365760" lvl="1" indent="0" eaLnBrk="1" fontAlgn="auto" hangingPunct="1">
              <a:spcAft>
                <a:spcPts val="0"/>
              </a:spcAft>
              <a:buClr>
                <a:schemeClr val="accent1">
                  <a:lumMod val="60000"/>
                  <a:lumOff val="40000"/>
                </a:schemeClr>
              </a:buClr>
              <a:buFont typeface="Arial" pitchFamily="34" charset="0"/>
              <a:buNone/>
              <a:defRPr/>
            </a:pPr>
            <a:endParaRPr 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ctr" eaLnBrk="1" fontAlgn="auto" hangingPunct="1">
              <a:spcAft>
                <a:spcPts val="0"/>
              </a:spcAft>
              <a:defRPr/>
            </a:pPr>
            <a:r>
              <a:rPr lang="en-US" sz="4400" dirty="0">
                <a:solidFill>
                  <a:schemeClr val="accent6">
                    <a:tint val="1000"/>
                  </a:schemeClr>
                </a:solidFill>
              </a:rPr>
              <a:t>Section 304 &amp; CERCLA103</a:t>
            </a:r>
            <a:br>
              <a:rPr lang="en-US" sz="4400" dirty="0">
                <a:solidFill>
                  <a:schemeClr val="accent6">
                    <a:tint val="1000"/>
                  </a:schemeClr>
                </a:solidFill>
              </a:rPr>
            </a:br>
            <a:r>
              <a:rPr lang="en-US" sz="4400" dirty="0">
                <a:solidFill>
                  <a:schemeClr val="accent6">
                    <a:tint val="1000"/>
                  </a:schemeClr>
                </a:solidFill>
              </a:rPr>
              <a:t> Release Notifications</a:t>
            </a:r>
          </a:p>
        </p:txBody>
      </p:sp>
      <p:sp>
        <p:nvSpPr>
          <p:cNvPr id="39939" name="Content Placeholder 2"/>
          <p:cNvSpPr>
            <a:spLocks noGrp="1"/>
          </p:cNvSpPr>
          <p:nvPr>
            <p:ph idx="1"/>
          </p:nvPr>
        </p:nvSpPr>
        <p:spPr>
          <a:xfrm>
            <a:off x="152400" y="2057400"/>
            <a:ext cx="8763000" cy="4572000"/>
          </a:xfrm>
        </p:spPr>
        <p:txBody>
          <a:bodyPr/>
          <a:lstStyle/>
          <a:p>
            <a:pPr eaLnBrk="1" hangingPunct="1"/>
            <a:r>
              <a:rPr lang="en-US" altLang="en-US" sz="3200" dirty="0"/>
              <a:t>Notification includes:</a:t>
            </a:r>
          </a:p>
          <a:p>
            <a:pPr lvl="1" eaLnBrk="1" hangingPunct="1"/>
            <a:r>
              <a:rPr lang="en-US" altLang="en-US" sz="2800" dirty="0">
                <a:solidFill>
                  <a:srgbClr val="FFC000"/>
                </a:solidFill>
              </a:rPr>
              <a:t>Chemical name; and is it an EHS?</a:t>
            </a:r>
          </a:p>
          <a:p>
            <a:pPr lvl="1" eaLnBrk="1" hangingPunct="1"/>
            <a:r>
              <a:rPr lang="en-US" altLang="en-US" sz="2800" dirty="0">
                <a:solidFill>
                  <a:srgbClr val="FFC000"/>
                </a:solidFill>
              </a:rPr>
              <a:t>Estimated quantity of release</a:t>
            </a:r>
          </a:p>
          <a:p>
            <a:pPr lvl="1" eaLnBrk="1" hangingPunct="1"/>
            <a:r>
              <a:rPr lang="en-US" altLang="en-US" sz="2800" dirty="0">
                <a:solidFill>
                  <a:srgbClr val="FFC000"/>
                </a:solidFill>
              </a:rPr>
              <a:t>Time and duration</a:t>
            </a:r>
          </a:p>
          <a:p>
            <a:pPr lvl="1" eaLnBrk="1" hangingPunct="1"/>
            <a:r>
              <a:rPr lang="en-US" altLang="en-US" sz="2800" dirty="0">
                <a:solidFill>
                  <a:srgbClr val="FFC000"/>
                </a:solidFill>
              </a:rPr>
              <a:t>Medium into which release occurred (ground/water/air)</a:t>
            </a:r>
          </a:p>
          <a:p>
            <a:pPr lvl="1" eaLnBrk="1" hangingPunct="1"/>
            <a:r>
              <a:rPr lang="en-US" altLang="en-US" sz="2800" dirty="0">
                <a:solidFill>
                  <a:srgbClr val="FFC000"/>
                </a:solidFill>
              </a:rPr>
              <a:t>Known or anticipated health risks</a:t>
            </a:r>
          </a:p>
          <a:p>
            <a:pPr lvl="1" eaLnBrk="1" hangingPunct="1"/>
            <a:r>
              <a:rPr lang="en-US" altLang="en-US" sz="2800" dirty="0">
                <a:solidFill>
                  <a:srgbClr val="FFC000"/>
                </a:solidFill>
              </a:rPr>
              <a:t>Any evacuation or other precautions</a:t>
            </a:r>
          </a:p>
          <a:p>
            <a:pPr lvl="1" eaLnBrk="1" hangingPunct="1"/>
            <a:r>
              <a:rPr lang="en-US" altLang="en-US" sz="2800" dirty="0">
                <a:solidFill>
                  <a:srgbClr val="FFC000"/>
                </a:solidFill>
              </a:rPr>
              <a:t>Name and telephone number of contact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ctr" eaLnBrk="1" fontAlgn="auto" hangingPunct="1">
              <a:spcAft>
                <a:spcPts val="0"/>
              </a:spcAft>
              <a:defRPr/>
            </a:pPr>
            <a:r>
              <a:rPr lang="en-US" sz="4800" dirty="0">
                <a:solidFill>
                  <a:schemeClr val="accent6">
                    <a:tint val="1000"/>
                  </a:schemeClr>
                </a:solidFill>
              </a:rPr>
              <a:t>Agenda </a:t>
            </a:r>
          </a:p>
        </p:txBody>
      </p:sp>
      <p:sp>
        <p:nvSpPr>
          <p:cNvPr id="3" name="Content Placeholder 2"/>
          <p:cNvSpPr>
            <a:spLocks noGrp="1"/>
          </p:cNvSpPr>
          <p:nvPr>
            <p:ph idx="1"/>
          </p:nvPr>
        </p:nvSpPr>
        <p:spPr>
          <a:xfrm>
            <a:off x="457200" y="1219200"/>
            <a:ext cx="8229600" cy="53340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EPCRA Sections 301, 302, and 303 -   </a:t>
            </a:r>
            <a:r>
              <a:rPr lang="en-US" sz="3200" b="1" u="sng" dirty="0"/>
              <a:t>Planning for Chemical Emergencies </a:t>
            </a:r>
          </a:p>
          <a:p>
            <a:pPr marL="0" indent="0" eaLnBrk="1" fontAlgn="auto" hangingPunct="1">
              <a:spcAft>
                <a:spcPts val="0"/>
              </a:spcAft>
              <a:buClr>
                <a:schemeClr val="accent1">
                  <a:lumMod val="60000"/>
                  <a:lumOff val="40000"/>
                </a:schemeClr>
              </a:buClr>
              <a:buFont typeface="Arial" pitchFamily="34" charset="0"/>
              <a:buNone/>
              <a:defRPr/>
            </a:pPr>
            <a:endParaRPr lang="en-US" sz="1400" b="1"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EPCRA Sections 311 &amp; 312 –           </a:t>
            </a:r>
            <a:r>
              <a:rPr lang="en-US" sz="3200" b="1" u="sng" dirty="0"/>
              <a:t>Hazardous Chemical Inventory Reporting </a:t>
            </a:r>
          </a:p>
          <a:p>
            <a:pPr marL="0" indent="0" eaLnBrk="1" fontAlgn="auto" hangingPunct="1">
              <a:spcAft>
                <a:spcPts val="0"/>
              </a:spcAft>
              <a:buClr>
                <a:schemeClr val="accent1">
                  <a:lumMod val="60000"/>
                  <a:lumOff val="40000"/>
                </a:schemeClr>
              </a:buClr>
              <a:buFont typeface="Arial" pitchFamily="34" charset="0"/>
              <a:buNone/>
              <a:defRPr/>
            </a:pPr>
            <a:endParaRPr lang="en-US" sz="1400" b="1"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EPCRA Section 304 and CERCLA Section 103 </a:t>
            </a:r>
            <a:r>
              <a:rPr lang="en-US" sz="3200" b="1" u="sng" dirty="0"/>
              <a:t>Release Notification </a:t>
            </a:r>
          </a:p>
          <a:p>
            <a:pPr marL="0" indent="0" eaLnBrk="1" fontAlgn="auto" hangingPunct="1">
              <a:spcAft>
                <a:spcPts val="0"/>
              </a:spcAft>
              <a:buClr>
                <a:schemeClr val="accent1">
                  <a:lumMod val="60000"/>
                  <a:lumOff val="40000"/>
                </a:schemeClr>
              </a:buClr>
              <a:buFont typeface="Arial" pitchFamily="34" charset="0"/>
              <a:buNone/>
              <a:defRPr/>
            </a:pPr>
            <a:endParaRPr lang="en-US" sz="1400" b="1"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EPECRA Section 325 &amp; 326 -          </a:t>
            </a:r>
            <a:r>
              <a:rPr lang="en-US" sz="3200" b="1" u="sng" dirty="0"/>
              <a:t>Enforcement &amp; </a:t>
            </a:r>
            <a:r>
              <a:rPr lang="fr-FR" sz="3200" b="1" u="sng" dirty="0"/>
              <a:t>Civil Actions </a:t>
            </a:r>
            <a:endParaRPr lang="en-US" sz="3200" b="1" u="sn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Autofit/>
          </a:bodyPr>
          <a:lstStyle/>
          <a:p>
            <a:pPr algn="ctr" eaLnBrk="1" fontAlgn="auto" hangingPunct="1">
              <a:spcAft>
                <a:spcPts val="0"/>
              </a:spcAft>
              <a:defRPr/>
            </a:pPr>
            <a:r>
              <a:rPr lang="en-US" sz="4800" dirty="0">
                <a:solidFill>
                  <a:schemeClr val="accent6">
                    <a:tint val="1000"/>
                  </a:schemeClr>
                </a:solidFill>
              </a:rPr>
              <a:t>Section 304 &amp; CERCLA103</a:t>
            </a:r>
            <a:br>
              <a:rPr lang="en-US" sz="4800" dirty="0">
                <a:solidFill>
                  <a:schemeClr val="accent6">
                    <a:tint val="1000"/>
                  </a:schemeClr>
                </a:solidFill>
              </a:rPr>
            </a:br>
            <a:r>
              <a:rPr lang="en-US" sz="4800" dirty="0">
                <a:solidFill>
                  <a:schemeClr val="accent6">
                    <a:tint val="1000"/>
                  </a:schemeClr>
                </a:solidFill>
              </a:rPr>
              <a:t> Release Notifications</a:t>
            </a:r>
          </a:p>
        </p:txBody>
      </p:sp>
      <p:sp>
        <p:nvSpPr>
          <p:cNvPr id="40963" name="Content Placeholder 2"/>
          <p:cNvSpPr>
            <a:spLocks noGrp="1"/>
          </p:cNvSpPr>
          <p:nvPr>
            <p:ph idx="1"/>
          </p:nvPr>
        </p:nvSpPr>
        <p:spPr>
          <a:xfrm>
            <a:off x="228600" y="1828800"/>
            <a:ext cx="8763000" cy="4648200"/>
          </a:xfrm>
        </p:spPr>
        <p:txBody>
          <a:bodyPr/>
          <a:lstStyle/>
          <a:p>
            <a:pPr eaLnBrk="1" hangingPunct="1"/>
            <a:r>
              <a:rPr lang="en-US" altLang="en-US" sz="3200" dirty="0"/>
              <a:t>Failure to report could result in </a:t>
            </a:r>
            <a:r>
              <a:rPr lang="en-US" altLang="en-US" sz="3200" b="1" u="sng" dirty="0"/>
              <a:t>substantial penalty</a:t>
            </a:r>
          </a:p>
          <a:p>
            <a:pPr lvl="1" eaLnBrk="1" hangingPunct="1"/>
            <a:r>
              <a:rPr lang="en-US" altLang="en-US" sz="2800" dirty="0">
                <a:solidFill>
                  <a:srgbClr val="FFC000"/>
                </a:solidFill>
              </a:rPr>
              <a:t>When in doubt…call SWO anyway.  Reference number will be issued</a:t>
            </a:r>
          </a:p>
          <a:p>
            <a:pPr lvl="1" eaLnBrk="1" hangingPunct="1"/>
            <a:r>
              <a:rPr lang="en-US" altLang="en-US" sz="2800" dirty="0">
                <a:solidFill>
                  <a:srgbClr val="FFC000"/>
                </a:solidFill>
              </a:rPr>
              <a:t>Once situation is under control, engineering reports complete, call back to update SWO</a:t>
            </a:r>
          </a:p>
          <a:p>
            <a:pPr lvl="1" eaLnBrk="1" hangingPunct="1">
              <a:buFont typeface="Wingdings" pitchFamily="2" charset="2"/>
              <a:buNone/>
            </a:pPr>
            <a:endParaRPr lang="en-US" altLang="en-US" sz="2400" dirty="0"/>
          </a:p>
          <a:p>
            <a:pPr eaLnBrk="1" hangingPunct="1"/>
            <a:r>
              <a:rPr lang="en-US" altLang="en-US" sz="3200" dirty="0"/>
              <a:t>If it is a Section 304 release must send follow-up report within 7 days</a:t>
            </a:r>
          </a:p>
          <a:p>
            <a:pPr eaLnBrk="1" hangingPunct="1"/>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eaLnBrk="1" fontAlgn="auto" hangingPunct="1">
              <a:spcAft>
                <a:spcPts val="0"/>
              </a:spcAft>
              <a:defRPr/>
            </a:pPr>
            <a:r>
              <a:rPr lang="en-US" sz="4800" dirty="0">
                <a:solidFill>
                  <a:schemeClr val="accent6">
                    <a:tint val="1000"/>
                  </a:schemeClr>
                </a:solidFill>
              </a:rPr>
              <a:t>Other EPCRA Sections</a:t>
            </a:r>
          </a:p>
        </p:txBody>
      </p:sp>
      <p:sp>
        <p:nvSpPr>
          <p:cNvPr id="3" name="Content Placeholder 2"/>
          <p:cNvSpPr>
            <a:spLocks noGrp="1"/>
          </p:cNvSpPr>
          <p:nvPr>
            <p:ph idx="1"/>
          </p:nvPr>
        </p:nvSpPr>
        <p:spPr>
          <a:xfrm>
            <a:off x="228600" y="1143000"/>
            <a:ext cx="8763000" cy="54864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Section 322: Trade Secrets</a:t>
            </a:r>
          </a:p>
          <a:p>
            <a:pPr marL="0" indent="0" eaLnBrk="1" fontAlgn="auto" hangingPunct="1">
              <a:spcAft>
                <a:spcPts val="0"/>
              </a:spcAft>
              <a:buClr>
                <a:schemeClr val="accent1">
                  <a:lumMod val="60000"/>
                  <a:lumOff val="40000"/>
                </a:schemeClr>
              </a:buClr>
              <a:buFont typeface="Arial" pitchFamily="34" charset="0"/>
              <a:buNone/>
              <a:defRPr/>
            </a:pPr>
            <a:endParaRPr lang="en-US" sz="16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Section 323: Provision of information to health professionals, doctors, &amp; nurses</a:t>
            </a:r>
          </a:p>
          <a:p>
            <a:pPr marL="0" indent="0" eaLnBrk="1" fontAlgn="auto" hangingPunct="1">
              <a:spcAft>
                <a:spcPts val="0"/>
              </a:spcAft>
              <a:buClr>
                <a:schemeClr val="accent1">
                  <a:lumMod val="60000"/>
                  <a:lumOff val="40000"/>
                </a:schemeClr>
              </a:buClr>
              <a:buFont typeface="Arial" pitchFamily="34" charset="0"/>
              <a:buNone/>
              <a:defRPr/>
            </a:pPr>
            <a:endParaRPr lang="en-US" sz="16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Section 324: Public availability of plans, data sheets, forms, &amp; follow-up notices</a:t>
            </a:r>
          </a:p>
          <a:p>
            <a:pPr marL="0" indent="0" eaLnBrk="1" fontAlgn="auto" hangingPunct="1">
              <a:spcAft>
                <a:spcPts val="0"/>
              </a:spcAft>
              <a:buClr>
                <a:schemeClr val="accent1">
                  <a:lumMod val="60000"/>
                  <a:lumOff val="40000"/>
                </a:schemeClr>
              </a:buClr>
              <a:buFont typeface="Arial" pitchFamily="34" charset="0"/>
              <a:buNone/>
              <a:defRPr/>
            </a:pPr>
            <a:endParaRPr lang="en-US"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solidFill>
                  <a:srgbClr val="FFC000"/>
                </a:solidFill>
              </a:rPr>
              <a:t>Section 325: Enforcement</a:t>
            </a:r>
          </a:p>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solidFill>
                  <a:srgbClr val="FFC000"/>
                </a:solidFill>
              </a:rPr>
              <a:t>Section 326: Civil Actions</a:t>
            </a:r>
          </a:p>
          <a:p>
            <a:pPr marL="274320" indent="-274320" eaLnBrk="1" fontAlgn="auto" hangingPunct="1">
              <a:spcAft>
                <a:spcPts val="0"/>
              </a:spcAft>
              <a:buClr>
                <a:schemeClr val="accent1">
                  <a:lumMod val="60000"/>
                  <a:lumOff val="40000"/>
                </a:schemeClr>
              </a:buClr>
              <a:buFont typeface="Arial" pitchFamily="34" charset="0"/>
              <a:buChar char="•"/>
              <a:defRPr/>
            </a:pP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eaLnBrk="1" fontAlgn="auto" hangingPunct="1">
              <a:spcAft>
                <a:spcPts val="0"/>
              </a:spcAft>
              <a:defRPr/>
            </a:pPr>
            <a:r>
              <a:rPr lang="en-US" sz="4800" dirty="0">
                <a:solidFill>
                  <a:schemeClr val="tx1"/>
                </a:solidFill>
              </a:rPr>
              <a:t>Section 325 - Enforcement</a:t>
            </a:r>
          </a:p>
        </p:txBody>
      </p:sp>
      <p:sp>
        <p:nvSpPr>
          <p:cNvPr id="3" name="Content Placeholder 2"/>
          <p:cNvSpPr>
            <a:spLocks noGrp="1"/>
          </p:cNvSpPr>
          <p:nvPr>
            <p:ph idx="1"/>
          </p:nvPr>
        </p:nvSpPr>
        <p:spPr>
          <a:xfrm>
            <a:off x="228600" y="1219200"/>
            <a:ext cx="8686800" cy="54102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Civil and administrative penalties (release/spill)</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$37,500/day or per violation/day</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$107,500 for 2</a:t>
            </a:r>
            <a:r>
              <a:rPr lang="en-US" sz="2800" baseline="30000" dirty="0">
                <a:solidFill>
                  <a:srgbClr val="FFC000"/>
                </a:solidFill>
              </a:rPr>
              <a:t>nd</a:t>
            </a:r>
            <a:r>
              <a:rPr lang="en-US" sz="2800" dirty="0">
                <a:solidFill>
                  <a:srgbClr val="FFC000"/>
                </a:solidFill>
              </a:rPr>
              <a:t> or subsequent violations</a:t>
            </a:r>
          </a:p>
          <a:p>
            <a:pPr marL="365760" lvl="1" indent="0" eaLnBrk="1" fontAlgn="auto" hangingPunct="1">
              <a:spcAft>
                <a:spcPts val="0"/>
              </a:spcAft>
              <a:buClr>
                <a:schemeClr val="accent1">
                  <a:lumMod val="60000"/>
                  <a:lumOff val="40000"/>
                </a:schemeClr>
              </a:buClr>
              <a:buFont typeface="Arial" pitchFamily="34" charset="0"/>
              <a:buNone/>
              <a:defRPr/>
            </a:pPr>
            <a:endParaRPr lang="en-US" sz="1800" dirty="0">
              <a:solidFill>
                <a:srgbClr val="FFC000"/>
              </a:solidFill>
            </a:endParaRPr>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Criminal penalties (release/spill)</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Up to $25,000 or/and 2-years in prison</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$50,000 or/and 5-years for 2</a:t>
            </a:r>
            <a:r>
              <a:rPr lang="en-US" sz="2800" baseline="30000" dirty="0">
                <a:solidFill>
                  <a:srgbClr val="FFC000"/>
                </a:solidFill>
              </a:rPr>
              <a:t>nd</a:t>
            </a:r>
            <a:r>
              <a:rPr lang="en-US" sz="2800" dirty="0">
                <a:solidFill>
                  <a:srgbClr val="FFC000"/>
                </a:solidFill>
              </a:rPr>
              <a:t> conviction</a:t>
            </a:r>
          </a:p>
          <a:p>
            <a:pPr marL="365760" lvl="1" indent="0" eaLnBrk="1" fontAlgn="auto" hangingPunct="1">
              <a:spcAft>
                <a:spcPts val="0"/>
              </a:spcAft>
              <a:buClr>
                <a:schemeClr val="accent1">
                  <a:lumMod val="60000"/>
                  <a:lumOff val="40000"/>
                </a:schemeClr>
              </a:buClr>
              <a:buFont typeface="Arial" pitchFamily="34" charset="0"/>
              <a:buNone/>
              <a:defRPr/>
            </a:pPr>
            <a:endParaRPr lang="en-US" sz="1800" dirty="0">
              <a:solidFill>
                <a:srgbClr val="FFC000"/>
              </a:solidFill>
            </a:endParaRPr>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Failure to report annual Tier II Report</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$37,500/day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eaLnBrk="1" fontAlgn="auto" hangingPunct="1">
              <a:spcAft>
                <a:spcPts val="0"/>
              </a:spcAft>
              <a:defRPr/>
            </a:pPr>
            <a:r>
              <a:rPr lang="en-US" sz="4800" dirty="0">
                <a:solidFill>
                  <a:schemeClr val="tx1"/>
                </a:solidFill>
              </a:rPr>
              <a:t>Section 326 – Civil Actions</a:t>
            </a:r>
          </a:p>
        </p:txBody>
      </p:sp>
      <p:sp>
        <p:nvSpPr>
          <p:cNvPr id="3" name="Content Placeholder 2"/>
          <p:cNvSpPr>
            <a:spLocks noGrp="1"/>
          </p:cNvSpPr>
          <p:nvPr>
            <p:ph idx="1"/>
          </p:nvPr>
        </p:nvSpPr>
        <p:spPr>
          <a:xfrm>
            <a:off x="228600" y="1524000"/>
            <a:ext cx="8686800" cy="51054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Government or citizens can take action against a facility for failure to comply. </a:t>
            </a:r>
          </a:p>
          <a:p>
            <a:pPr marL="0" indent="0" eaLnBrk="1" fontAlgn="auto" hangingPunct="1">
              <a:spcAft>
                <a:spcPts val="0"/>
              </a:spcAft>
              <a:buClr>
                <a:schemeClr val="accent1">
                  <a:lumMod val="60000"/>
                  <a:lumOff val="40000"/>
                </a:schemeClr>
              </a:buClr>
              <a:buFont typeface="Arial" pitchFamily="34" charset="0"/>
              <a:buNone/>
              <a:defRPr/>
            </a:pPr>
            <a:endParaRPr lang="en-US" sz="1400" dirty="0">
              <a:solidFill>
                <a:srgbClr val="FFC000"/>
              </a:solidFill>
            </a:endParaRPr>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Can bring action for failure to:</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Submit a follow-up report of an emergency release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Submit a list of chemicals</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Submit a Tier II form</a:t>
            </a:r>
          </a:p>
          <a:p>
            <a:pPr marL="365760" lvl="1" indent="0" eaLnBrk="1" fontAlgn="auto" hangingPunct="1">
              <a:spcAft>
                <a:spcPts val="0"/>
              </a:spcAft>
              <a:buClr>
                <a:schemeClr val="accent1">
                  <a:lumMod val="60000"/>
                  <a:lumOff val="40000"/>
                </a:schemeClr>
              </a:buClr>
              <a:buFont typeface="Arial" pitchFamily="34" charset="0"/>
              <a:buNone/>
              <a:defRPr/>
            </a:pPr>
            <a:endParaRPr lang="en-US" sz="2800" dirty="0"/>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52400"/>
            <a:ext cx="8229600" cy="838200"/>
          </a:xfrm>
        </p:spPr>
        <p:txBody>
          <a:bodyPr/>
          <a:lstStyle/>
          <a:p>
            <a:pPr algn="ctr" eaLnBrk="1" fontAlgn="auto" hangingPunct="1">
              <a:spcAft>
                <a:spcPts val="0"/>
              </a:spcAft>
              <a:defRPr/>
            </a:pPr>
            <a:r>
              <a:rPr lang="en-US" sz="4800" dirty="0">
                <a:solidFill>
                  <a:schemeClr val="accent6">
                    <a:tint val="1000"/>
                  </a:schemeClr>
                </a:solidFill>
              </a:rPr>
              <a:t>Summary</a:t>
            </a:r>
          </a:p>
        </p:txBody>
      </p:sp>
      <p:sp>
        <p:nvSpPr>
          <p:cNvPr id="59395" name="Rectangle 3"/>
          <p:cNvSpPr>
            <a:spLocks noGrp="1" noChangeArrowheads="1"/>
          </p:cNvSpPr>
          <p:nvPr>
            <p:ph idx="1"/>
          </p:nvPr>
        </p:nvSpPr>
        <p:spPr>
          <a:xfrm>
            <a:off x="228600" y="990600"/>
            <a:ext cx="8686800" cy="5638800"/>
          </a:xfrm>
        </p:spPr>
        <p:txBody>
          <a:bodyPr rtlCol="0">
            <a:normAutofit/>
          </a:bodyPr>
          <a:lstStyle/>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500" dirty="0"/>
              <a:t>Legislation in reaction to chemical release</a:t>
            </a:r>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endParaRPr lang="en-US" sz="1600" dirty="0"/>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dirty="0"/>
              <a:t>Purpose of law is to prevent loss of life, protection of citizens’ property, and increase public awareness</a:t>
            </a:r>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endParaRPr lang="en-US" sz="1600" dirty="0"/>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dirty="0"/>
              <a:t>Depending on the chemicals at your Facility, you may be subject to reporting requirements under EPCRA</a:t>
            </a:r>
          </a:p>
          <a:p>
            <a:pPr marL="0" indent="0" eaLnBrk="1" fontAlgn="auto" hangingPunct="1">
              <a:lnSpc>
                <a:spcPct val="80000"/>
              </a:lnSpc>
              <a:spcAft>
                <a:spcPts val="0"/>
              </a:spcAft>
              <a:buClr>
                <a:schemeClr val="accent1">
                  <a:lumMod val="60000"/>
                  <a:lumOff val="40000"/>
                </a:schemeClr>
              </a:buClr>
              <a:buFont typeface="Arial" pitchFamily="34" charset="0"/>
              <a:buNone/>
              <a:defRPr/>
            </a:pPr>
            <a:endParaRPr lang="en-US" sz="1600" dirty="0"/>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dirty="0"/>
              <a:t>Tier II’s and Annual Registration fees due each year by March 1</a:t>
            </a:r>
            <a:r>
              <a:rPr lang="en-US" sz="3200" baseline="30000" dirty="0"/>
              <a:t>st</a:t>
            </a:r>
            <a:r>
              <a:rPr lang="en-US" sz="3200" dirty="0"/>
              <a:t> </a:t>
            </a:r>
          </a:p>
          <a:p>
            <a:pPr marL="0" indent="0" eaLnBrk="1" fontAlgn="auto" hangingPunct="1">
              <a:lnSpc>
                <a:spcPct val="80000"/>
              </a:lnSpc>
              <a:spcAft>
                <a:spcPts val="0"/>
              </a:spcAft>
              <a:buClr>
                <a:schemeClr val="accent1">
                  <a:lumMod val="60000"/>
                  <a:lumOff val="40000"/>
                </a:schemeClr>
              </a:buClr>
              <a:buFont typeface="Arial" pitchFamily="34" charset="0"/>
              <a:buNone/>
              <a:defRPr/>
            </a:pPr>
            <a:endParaRPr lang="en-US" sz="1600" dirty="0"/>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r>
              <a:rPr lang="en-US" sz="3200" b="1" u="sng" dirty="0">
                <a:solidFill>
                  <a:srgbClr val="FFC000"/>
                </a:solidFill>
              </a:rPr>
              <a:t>Enforcement and Civil Actions for no compliance</a:t>
            </a:r>
          </a:p>
          <a:p>
            <a:pPr marL="274320" indent="-274320" eaLnBrk="1" fontAlgn="auto" hangingPunct="1">
              <a:lnSpc>
                <a:spcPct val="80000"/>
              </a:lnSpc>
              <a:spcAft>
                <a:spcPts val="0"/>
              </a:spcAft>
              <a:buClr>
                <a:schemeClr val="accent1">
                  <a:lumMod val="60000"/>
                  <a:lumOff val="40000"/>
                </a:schemeClr>
              </a:buClr>
              <a:buFont typeface="Arial" pitchFamily="34" charset="0"/>
              <a:buChar char="•"/>
              <a:defRPr/>
            </a:pP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152400"/>
            <a:ext cx="8686800" cy="838200"/>
          </a:xfrm>
        </p:spPr>
        <p:txBody>
          <a:bodyPr>
            <a:noAutofit/>
          </a:bodyPr>
          <a:lstStyle/>
          <a:p>
            <a:pPr algn="ctr" eaLnBrk="1" fontAlgn="auto" hangingPunct="1">
              <a:spcAft>
                <a:spcPts val="0"/>
              </a:spcAft>
              <a:defRPr/>
            </a:pPr>
            <a:r>
              <a:rPr lang="en-US" sz="4800" dirty="0">
                <a:solidFill>
                  <a:schemeClr val="accent6">
                    <a:tint val="1000"/>
                  </a:schemeClr>
                </a:solidFill>
              </a:rPr>
              <a:t>Important Numbers / Addresses</a:t>
            </a:r>
          </a:p>
        </p:txBody>
      </p:sp>
      <p:sp>
        <p:nvSpPr>
          <p:cNvPr id="46083" name="Rectangle 3"/>
          <p:cNvSpPr>
            <a:spLocks noGrp="1" noChangeArrowheads="1"/>
          </p:cNvSpPr>
          <p:nvPr>
            <p:ph idx="1"/>
          </p:nvPr>
        </p:nvSpPr>
        <p:spPr>
          <a:xfrm>
            <a:off x="304800" y="1219200"/>
            <a:ext cx="8610600" cy="5410200"/>
          </a:xfrm>
        </p:spPr>
        <p:txBody>
          <a:bodyPr/>
          <a:lstStyle/>
          <a:p>
            <a:r>
              <a:rPr lang="en-US" altLang="en-US" sz="3200" b="1" u="sng" dirty="0"/>
              <a:t>State Emergency Response Commission</a:t>
            </a:r>
            <a:endParaRPr lang="en-US" altLang="en-US" sz="3200" u="sng" dirty="0"/>
          </a:p>
          <a:p>
            <a:pPr marL="0" indent="0">
              <a:spcBef>
                <a:spcPts val="0"/>
              </a:spcBef>
              <a:buNone/>
            </a:pPr>
            <a:endParaRPr lang="en-US" sz="1400" b="1" i="1" dirty="0"/>
          </a:p>
          <a:p>
            <a:pPr marL="0" indent="0">
              <a:spcBef>
                <a:spcPts val="0"/>
              </a:spcBef>
              <a:buNone/>
            </a:pPr>
            <a:r>
              <a:rPr lang="en-US" sz="3200" b="1" i="1" dirty="0"/>
              <a:t>Robert Dietrich</a:t>
            </a:r>
            <a:r>
              <a:rPr lang="en-US" sz="3200" dirty="0"/>
              <a:t> - Technological Hazards Manager</a:t>
            </a:r>
          </a:p>
          <a:p>
            <a:pPr marL="0" indent="0">
              <a:spcBef>
                <a:spcPts val="0"/>
              </a:spcBef>
              <a:buNone/>
            </a:pPr>
            <a:r>
              <a:rPr lang="en-US" sz="3200" dirty="0"/>
              <a:t>Florida Division of Emergency Management</a:t>
            </a:r>
          </a:p>
          <a:p>
            <a:pPr marL="0" indent="0">
              <a:spcBef>
                <a:spcPts val="0"/>
              </a:spcBef>
              <a:buNone/>
            </a:pPr>
            <a:r>
              <a:rPr lang="en-US" sz="3200" dirty="0"/>
              <a:t>Office: (850)815-4326 , Mobile: (850)727-3414</a:t>
            </a:r>
          </a:p>
          <a:p>
            <a:pPr eaLnBrk="1" hangingPunct="1">
              <a:lnSpc>
                <a:spcPct val="90000"/>
              </a:lnSpc>
              <a:buFont typeface="Wingdings" pitchFamily="2" charset="2"/>
              <a:buNone/>
            </a:pPr>
            <a:endParaRPr lang="en-US" altLang="en-US" sz="1800" dirty="0"/>
          </a:p>
          <a:p>
            <a:pPr eaLnBrk="1" hangingPunct="1">
              <a:lnSpc>
                <a:spcPct val="90000"/>
              </a:lnSpc>
            </a:pPr>
            <a:r>
              <a:rPr lang="en-US" altLang="en-US" sz="3200" b="1" u="sng" dirty="0"/>
              <a:t>National Response Center</a:t>
            </a:r>
            <a:br>
              <a:rPr lang="en-US" altLang="en-US" sz="3200" u="sng" dirty="0"/>
            </a:br>
            <a:r>
              <a:rPr lang="en-US" altLang="en-US" sz="3200" dirty="0"/>
              <a:t>	(800) 424-8802 </a:t>
            </a:r>
          </a:p>
          <a:p>
            <a:pPr eaLnBrk="1" hangingPunct="1">
              <a:lnSpc>
                <a:spcPct val="90000"/>
              </a:lnSpc>
              <a:buFont typeface="Wingdings" pitchFamily="2" charset="2"/>
              <a:buNone/>
            </a:pPr>
            <a:endParaRPr lang="en-US" altLang="en-US" sz="2000" b="1" dirty="0"/>
          </a:p>
          <a:p>
            <a:pPr eaLnBrk="1" hangingPunct="1">
              <a:lnSpc>
                <a:spcPct val="90000"/>
              </a:lnSpc>
            </a:pPr>
            <a:r>
              <a:rPr lang="en-US" altLang="en-US" sz="3200" b="1" u="sng" dirty="0"/>
              <a:t>Florida State Watch Office</a:t>
            </a:r>
            <a:br>
              <a:rPr lang="en-US" altLang="en-US" sz="3200" dirty="0"/>
            </a:br>
            <a:r>
              <a:rPr lang="en-US" altLang="en-US" sz="3200" dirty="0"/>
              <a:t>	(850) 413-9911</a:t>
            </a:r>
            <a:br>
              <a:rPr lang="en-US" altLang="en-US" sz="3200" dirty="0"/>
            </a:br>
            <a:r>
              <a:rPr lang="en-US" altLang="en-US" sz="3200" dirty="0"/>
              <a:t>	(800) 320-0519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944562"/>
          </a:xfrm>
        </p:spPr>
        <p:txBody>
          <a:bodyPr/>
          <a:lstStyle/>
          <a:p>
            <a:pPr algn="ctr" eaLnBrk="1" fontAlgn="auto" hangingPunct="1">
              <a:spcAft>
                <a:spcPts val="0"/>
              </a:spcAft>
              <a:defRPr/>
            </a:pPr>
            <a:r>
              <a:rPr lang="en-US" sz="4800" dirty="0">
                <a:solidFill>
                  <a:schemeClr val="accent6">
                    <a:tint val="1000"/>
                  </a:schemeClr>
                </a:solidFill>
              </a:rPr>
              <a:t>Questions?</a:t>
            </a:r>
          </a:p>
        </p:txBody>
      </p:sp>
      <p:sp>
        <p:nvSpPr>
          <p:cNvPr id="52227" name="Rectangle 3"/>
          <p:cNvSpPr>
            <a:spLocks noGrp="1" noChangeArrowheads="1"/>
          </p:cNvSpPr>
          <p:nvPr>
            <p:ph idx="1"/>
          </p:nvPr>
        </p:nvSpPr>
        <p:spPr>
          <a:xfrm>
            <a:off x="228600" y="1371600"/>
            <a:ext cx="8686800" cy="5257800"/>
          </a:xfrm>
        </p:spPr>
        <p:txBody>
          <a:bodyPr/>
          <a:lstStyle/>
          <a:p>
            <a:pPr algn="ctr" eaLnBrk="1" hangingPunct="1">
              <a:lnSpc>
                <a:spcPct val="80000"/>
              </a:lnSpc>
              <a:buFont typeface="Wingdings" pitchFamily="2" charset="2"/>
              <a:buNone/>
            </a:pPr>
            <a:endParaRPr lang="en-US" altLang="en-US" sz="2800" dirty="0"/>
          </a:p>
          <a:p>
            <a:pPr algn="ctr" eaLnBrk="1" hangingPunct="1">
              <a:lnSpc>
                <a:spcPct val="80000"/>
              </a:lnSpc>
              <a:buFont typeface="Wingdings" pitchFamily="2" charset="2"/>
              <a:buNone/>
            </a:pPr>
            <a:r>
              <a:rPr lang="en-US" altLang="en-US" sz="2800" dirty="0"/>
              <a:t>Tyler Nolen</a:t>
            </a:r>
          </a:p>
          <a:p>
            <a:pPr algn="ctr" eaLnBrk="1" hangingPunct="1">
              <a:lnSpc>
                <a:spcPct val="80000"/>
              </a:lnSpc>
              <a:buFont typeface="Wingdings" pitchFamily="2" charset="2"/>
              <a:buNone/>
            </a:pPr>
            <a:r>
              <a:rPr lang="en-US" altLang="en-US" sz="2800" dirty="0"/>
              <a:t>Northeast Florida LEPC Coordinator</a:t>
            </a:r>
          </a:p>
          <a:p>
            <a:pPr algn="ctr" eaLnBrk="1" hangingPunct="1">
              <a:lnSpc>
                <a:spcPct val="80000"/>
              </a:lnSpc>
              <a:buFont typeface="Wingdings" pitchFamily="2" charset="2"/>
              <a:buNone/>
            </a:pPr>
            <a:r>
              <a:rPr lang="en-US" altLang="en-US" sz="2800" u="sng" dirty="0">
                <a:solidFill>
                  <a:srgbClr val="FFC000"/>
                </a:solidFill>
              </a:rPr>
              <a:t>tnolen@nefrc.org</a:t>
            </a:r>
          </a:p>
          <a:p>
            <a:pPr algn="ctr" eaLnBrk="1" hangingPunct="1">
              <a:lnSpc>
                <a:spcPct val="80000"/>
              </a:lnSpc>
              <a:buFont typeface="Wingdings" pitchFamily="2" charset="2"/>
              <a:buNone/>
            </a:pPr>
            <a:endParaRPr lang="en-US" altLang="en-US" sz="1600" dirty="0"/>
          </a:p>
          <a:p>
            <a:pPr algn="ctr" eaLnBrk="1" hangingPunct="1">
              <a:lnSpc>
                <a:spcPct val="80000"/>
              </a:lnSpc>
              <a:buFont typeface="Wingdings" pitchFamily="2" charset="2"/>
              <a:buNone/>
            </a:pPr>
            <a:endParaRPr lang="en-US" altLang="en-US" sz="2800" dirty="0"/>
          </a:p>
          <a:p>
            <a:pPr algn="ctr" eaLnBrk="1" hangingPunct="1">
              <a:lnSpc>
                <a:spcPct val="80000"/>
              </a:lnSpc>
              <a:buFont typeface="Wingdings" pitchFamily="2" charset="2"/>
              <a:buNone/>
            </a:pPr>
            <a:r>
              <a:rPr lang="en-US" altLang="en-US" sz="2800" dirty="0"/>
              <a:t>Northeast Florida LEPC</a:t>
            </a:r>
          </a:p>
          <a:p>
            <a:pPr algn="ctr" eaLnBrk="1" hangingPunct="1">
              <a:lnSpc>
                <a:spcPct val="80000"/>
              </a:lnSpc>
              <a:buFont typeface="Wingdings" pitchFamily="2" charset="2"/>
              <a:buNone/>
            </a:pPr>
            <a:r>
              <a:rPr lang="en-US" altLang="en-US" sz="2800" dirty="0"/>
              <a:t>100 Festival Park Avenue</a:t>
            </a:r>
          </a:p>
          <a:p>
            <a:pPr algn="ctr" eaLnBrk="1" hangingPunct="1">
              <a:lnSpc>
                <a:spcPct val="80000"/>
              </a:lnSpc>
              <a:buFont typeface="Wingdings" pitchFamily="2" charset="2"/>
              <a:buNone/>
            </a:pPr>
            <a:r>
              <a:rPr lang="en-US" altLang="en-US" sz="2800" dirty="0"/>
              <a:t>Jacksonville, Florida 32202</a:t>
            </a:r>
          </a:p>
          <a:p>
            <a:pPr algn="ctr" eaLnBrk="1" hangingPunct="1">
              <a:lnSpc>
                <a:spcPct val="80000"/>
              </a:lnSpc>
              <a:buFont typeface="Wingdings" pitchFamily="2" charset="2"/>
              <a:buNone/>
            </a:pPr>
            <a:r>
              <a:rPr lang="en-US" altLang="en-US" sz="2800" dirty="0"/>
              <a:t>O: (904) 279-0880 </a:t>
            </a:r>
            <a:r>
              <a:rPr lang="en-US" altLang="en-US" sz="2800" dirty="0" err="1"/>
              <a:t>ext</a:t>
            </a:r>
            <a:r>
              <a:rPr lang="en-US" altLang="en-US" sz="2800" dirty="0"/>
              <a:t>: 108 </a:t>
            </a:r>
          </a:p>
          <a:p>
            <a:pPr algn="ctr" eaLnBrk="1" hangingPunct="1">
              <a:lnSpc>
                <a:spcPct val="80000"/>
              </a:lnSpc>
              <a:buFont typeface="Wingdings" pitchFamily="2" charset="2"/>
              <a:buNone/>
            </a:pPr>
            <a:r>
              <a:rPr lang="en-US" altLang="en-US" sz="2800" dirty="0"/>
              <a:t>F: (904) 279-0881</a:t>
            </a:r>
          </a:p>
          <a:p>
            <a:pPr algn="ctr" eaLnBrk="1" hangingPunct="1">
              <a:lnSpc>
                <a:spcPct val="80000"/>
              </a:lnSpc>
              <a:buFont typeface="Wingdings" pitchFamily="2" charset="2"/>
              <a:buNone/>
            </a:pPr>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6200"/>
            <a:ext cx="8229600" cy="914400"/>
          </a:xfrm>
        </p:spPr>
        <p:txBody>
          <a:bodyPr/>
          <a:lstStyle/>
          <a:p>
            <a:pPr algn="ctr" eaLnBrk="1" fontAlgn="auto" hangingPunct="1">
              <a:spcAft>
                <a:spcPts val="0"/>
              </a:spcAft>
              <a:defRPr/>
            </a:pPr>
            <a:r>
              <a:rPr lang="en-US" sz="4800" dirty="0">
                <a:solidFill>
                  <a:schemeClr val="tx1"/>
                </a:solidFill>
              </a:rPr>
              <a:t>Acronyms</a:t>
            </a:r>
          </a:p>
        </p:txBody>
      </p:sp>
      <p:sp>
        <p:nvSpPr>
          <p:cNvPr id="10243" name="Rectangle 7"/>
          <p:cNvSpPr>
            <a:spLocks noGrp="1" noChangeArrowheads="1"/>
          </p:cNvSpPr>
          <p:nvPr>
            <p:ph idx="1"/>
          </p:nvPr>
        </p:nvSpPr>
        <p:spPr>
          <a:xfrm>
            <a:off x="152400" y="1066800"/>
            <a:ext cx="8991600" cy="5562600"/>
          </a:xfrm>
        </p:spPr>
        <p:txBody>
          <a:bodyPr/>
          <a:lstStyle/>
          <a:p>
            <a:pPr eaLnBrk="1" hangingPunct="1"/>
            <a:r>
              <a:rPr lang="en-US" altLang="en-US" sz="2800" b="1" u="sng" dirty="0"/>
              <a:t>CAS #: </a:t>
            </a:r>
            <a:r>
              <a:rPr lang="en-US" altLang="en-US" sz="2800" dirty="0"/>
              <a:t>Chemical Abstract Service Number</a:t>
            </a:r>
          </a:p>
          <a:p>
            <a:pPr eaLnBrk="1" hangingPunct="1"/>
            <a:r>
              <a:rPr lang="en-US" altLang="en-US" sz="2800" b="1" u="sng" dirty="0"/>
              <a:t>CERCLA: </a:t>
            </a:r>
            <a:r>
              <a:rPr lang="en-US" altLang="en-US" sz="2800" dirty="0"/>
              <a:t>Comprehensive Environmental Response, Compensation and Liability Act</a:t>
            </a:r>
          </a:p>
          <a:p>
            <a:pPr eaLnBrk="1" hangingPunct="1"/>
            <a:r>
              <a:rPr lang="en-US" altLang="en-US" sz="2800" b="1" u="sng" dirty="0"/>
              <a:t>DEM: </a:t>
            </a:r>
            <a:r>
              <a:rPr lang="en-US" altLang="en-US" sz="2800" dirty="0"/>
              <a:t>Division of Emergency Management</a:t>
            </a:r>
          </a:p>
          <a:p>
            <a:pPr eaLnBrk="1" hangingPunct="1"/>
            <a:r>
              <a:rPr lang="en-US" altLang="en-US" sz="2800" b="1" u="sng" dirty="0"/>
              <a:t>EPCRA: </a:t>
            </a:r>
            <a:r>
              <a:rPr lang="en-US" altLang="en-US" sz="2800" dirty="0"/>
              <a:t>Emergency Planning Community Right-to-Know Act</a:t>
            </a:r>
          </a:p>
          <a:p>
            <a:pPr eaLnBrk="1" hangingPunct="1"/>
            <a:r>
              <a:rPr lang="en-US" altLang="en-US" sz="2800" b="1" u="sng" dirty="0"/>
              <a:t>EHS: </a:t>
            </a:r>
            <a:r>
              <a:rPr lang="en-US" altLang="en-US" sz="2800" dirty="0"/>
              <a:t>Extremely Hazardous Substance</a:t>
            </a:r>
          </a:p>
          <a:p>
            <a:pPr eaLnBrk="1" hangingPunct="1"/>
            <a:r>
              <a:rPr lang="en-US" altLang="en-US" sz="2800" b="1" u="sng" dirty="0"/>
              <a:t>LEPC: </a:t>
            </a:r>
            <a:r>
              <a:rPr lang="en-US" altLang="en-US" sz="2800" dirty="0"/>
              <a:t>Local Emergency Planning Committee</a:t>
            </a:r>
          </a:p>
          <a:p>
            <a:pPr eaLnBrk="1" hangingPunct="1"/>
            <a:r>
              <a:rPr lang="en-US" altLang="en-US" sz="2800" b="1" u="sng" dirty="0"/>
              <a:t>SDS: </a:t>
            </a:r>
            <a:r>
              <a:rPr lang="en-US" altLang="en-US" sz="2800" dirty="0"/>
              <a:t>Safety Data Sheet</a:t>
            </a:r>
          </a:p>
          <a:p>
            <a:pPr eaLnBrk="1" hangingPunct="1"/>
            <a:r>
              <a:rPr lang="en-US" altLang="en-US" sz="2800" b="1" u="sng" dirty="0"/>
              <a:t>RQ: </a:t>
            </a:r>
            <a:r>
              <a:rPr lang="en-US" altLang="en-US" sz="2800" dirty="0"/>
              <a:t>Reportable Quantity</a:t>
            </a:r>
          </a:p>
          <a:p>
            <a:pPr eaLnBrk="1" hangingPunct="1"/>
            <a:r>
              <a:rPr lang="en-US" altLang="en-US" sz="2800" b="1" u="sng" dirty="0"/>
              <a:t>SERC: </a:t>
            </a:r>
            <a:r>
              <a:rPr lang="en-US" altLang="en-US" sz="2800" dirty="0"/>
              <a:t>State Emergency Response Commission</a:t>
            </a:r>
          </a:p>
          <a:p>
            <a:pPr eaLnBrk="1" hangingPunct="1"/>
            <a:r>
              <a:rPr lang="en-US" altLang="en-US" sz="2800" b="1" u="sng" dirty="0"/>
              <a:t>TPQ: </a:t>
            </a:r>
            <a:r>
              <a:rPr lang="en-US" altLang="en-US" sz="2800" dirty="0"/>
              <a:t>Threshold Planning Quantity</a:t>
            </a:r>
          </a:p>
          <a:p>
            <a:pPr eaLnBrk="1" hangingPunct="1">
              <a:buFont typeface="Wingdings" pitchFamily="2" charset="2"/>
              <a:buNone/>
            </a:pPr>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914400"/>
          </a:xfrm>
        </p:spPr>
        <p:txBody>
          <a:bodyPr/>
          <a:lstStyle/>
          <a:p>
            <a:pPr algn="ctr" eaLnBrk="1" fontAlgn="auto" hangingPunct="1">
              <a:spcAft>
                <a:spcPts val="0"/>
              </a:spcAft>
              <a:defRPr/>
            </a:pPr>
            <a:r>
              <a:rPr lang="en-US" sz="4800" dirty="0">
                <a:solidFill>
                  <a:schemeClr val="accent6">
                    <a:tint val="1000"/>
                  </a:schemeClr>
                </a:solidFill>
              </a:rPr>
              <a:t>History</a:t>
            </a:r>
          </a:p>
        </p:txBody>
      </p:sp>
      <p:sp>
        <p:nvSpPr>
          <p:cNvPr id="40963" name="Rectangle 3"/>
          <p:cNvSpPr>
            <a:spLocks noGrp="1" noChangeArrowheads="1"/>
          </p:cNvSpPr>
          <p:nvPr>
            <p:ph idx="1"/>
          </p:nvPr>
        </p:nvSpPr>
        <p:spPr>
          <a:xfrm>
            <a:off x="228600" y="1066800"/>
            <a:ext cx="8686800" cy="56388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EPCRA was passed in response to 2 major events</a:t>
            </a:r>
          </a:p>
          <a:p>
            <a:pPr marL="0" indent="0" eaLnBrk="1" fontAlgn="auto" hangingPunct="1">
              <a:spcAft>
                <a:spcPts val="0"/>
              </a:spcAft>
              <a:buClr>
                <a:schemeClr val="accent1">
                  <a:lumMod val="60000"/>
                  <a:lumOff val="40000"/>
                </a:schemeClr>
              </a:buClr>
              <a:buFont typeface="Arial" pitchFamily="34" charset="0"/>
              <a:buNone/>
              <a:defRPr/>
            </a:pPr>
            <a:endParaRPr lang="en-US" sz="1400" dirty="0"/>
          </a:p>
          <a:p>
            <a:pPr marL="514350" indent="-514350" eaLnBrk="1" fontAlgn="auto" hangingPunct="1">
              <a:spcAft>
                <a:spcPts val="0"/>
              </a:spcAft>
              <a:buClr>
                <a:schemeClr val="accent1">
                  <a:lumMod val="60000"/>
                  <a:lumOff val="40000"/>
                </a:schemeClr>
              </a:buClr>
              <a:buFont typeface="+mj-lt"/>
              <a:buAutoNum type="arabicPeriod"/>
              <a:defRPr/>
            </a:pPr>
            <a:r>
              <a:rPr lang="en-US" sz="3200" dirty="0"/>
              <a:t>Bhopal, India Disaster</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December, 1984</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Methyl Isocyanate – 500,000+ exposed (2000+ dead)</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Worst Industrial Accident in History</a:t>
            </a:r>
          </a:p>
          <a:p>
            <a:pPr marL="0" indent="0" eaLnBrk="1" fontAlgn="auto" hangingPunct="1">
              <a:spcAft>
                <a:spcPts val="0"/>
              </a:spcAft>
              <a:buClr>
                <a:schemeClr val="accent1">
                  <a:lumMod val="60000"/>
                  <a:lumOff val="40000"/>
                </a:schemeClr>
              </a:buClr>
              <a:buFont typeface="Arial" pitchFamily="34" charset="0"/>
              <a:buNone/>
              <a:defRPr/>
            </a:pPr>
            <a:endParaRPr lang="en-US" sz="1800" dirty="0"/>
          </a:p>
          <a:p>
            <a:pPr marL="514350" indent="-514350" eaLnBrk="1" fontAlgn="auto" hangingPunct="1">
              <a:spcAft>
                <a:spcPts val="0"/>
              </a:spcAft>
              <a:buClr>
                <a:schemeClr val="accent1">
                  <a:lumMod val="60000"/>
                  <a:lumOff val="40000"/>
                </a:schemeClr>
              </a:buClr>
              <a:buFont typeface="+mj-lt"/>
              <a:buAutoNum type="arabicPeriod" startAt="2"/>
              <a:defRPr/>
            </a:pPr>
            <a:r>
              <a:rPr lang="en-US" sz="3200" dirty="0"/>
              <a:t>Institute, West Virginia</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August, 1985</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Methylene Chloride &amp; </a:t>
            </a:r>
            <a:r>
              <a:rPr lang="en-US" sz="2800" dirty="0" err="1">
                <a:solidFill>
                  <a:srgbClr val="FFC000"/>
                </a:solidFill>
              </a:rPr>
              <a:t>Aldicarb</a:t>
            </a:r>
            <a:r>
              <a:rPr lang="en-US" sz="2800" dirty="0">
                <a:solidFill>
                  <a:srgbClr val="FFC000"/>
                </a:solidFill>
              </a:rPr>
              <a:t> Oxime</a:t>
            </a:r>
          </a:p>
          <a:p>
            <a:pPr marL="548640" lvl="1" indent="-182880" eaLnBrk="1" fontAlgn="auto" hangingPunct="1">
              <a:spcAft>
                <a:spcPts val="0"/>
              </a:spcAft>
              <a:buClr>
                <a:schemeClr val="accent1">
                  <a:lumMod val="60000"/>
                  <a:lumOff val="40000"/>
                </a:schemeClr>
              </a:buClr>
              <a:buFont typeface="Arial" pitchFamily="34" charset="0"/>
              <a:buChar char="•"/>
              <a:defRPr/>
            </a:pPr>
            <a:r>
              <a:rPr lang="en-US" sz="2800" dirty="0">
                <a:solidFill>
                  <a:srgbClr val="FFC000"/>
                </a:solidFill>
              </a:rPr>
              <a:t>134 people to hospital</a:t>
            </a:r>
          </a:p>
          <a:p>
            <a:pPr marL="548640" lvl="1" indent="-182880" eaLnBrk="1" fontAlgn="auto" hangingPunct="1">
              <a:spcAft>
                <a:spcPts val="0"/>
              </a:spcAft>
              <a:buClr>
                <a:schemeClr val="accent1">
                  <a:lumMod val="60000"/>
                  <a:lumOff val="40000"/>
                </a:schemeClr>
              </a:buClr>
              <a:buFont typeface="Arial" pitchFamily="34" charset="0"/>
              <a:buChar char="•"/>
              <a:defRPr/>
            </a:pPr>
            <a:endParaRPr lang="en-US" sz="2600" dirty="0"/>
          </a:p>
          <a:p>
            <a:pPr marL="365760" lvl="1" indent="0" eaLnBrk="1" fontAlgn="auto" hangingPunct="1">
              <a:spcAft>
                <a:spcPts val="0"/>
              </a:spcAft>
              <a:buClr>
                <a:schemeClr val="accent1">
                  <a:lumMod val="60000"/>
                  <a:lumOff val="40000"/>
                </a:schemeClr>
              </a:buClr>
              <a:buFont typeface="Arial" pitchFamily="34" charset="0"/>
              <a:buNone/>
              <a:defRPr/>
            </a:pPr>
            <a:endParaRPr lang="en-US" sz="2600" dirty="0"/>
          </a:p>
          <a:p>
            <a:pPr marL="0" indent="0" eaLnBrk="1" fontAlgn="auto" hangingPunct="1">
              <a:spcAft>
                <a:spcPts val="0"/>
              </a:spcAft>
              <a:buClr>
                <a:schemeClr val="accent1">
                  <a:lumMod val="60000"/>
                  <a:lumOff val="40000"/>
                </a:schemeClr>
              </a:buClr>
              <a:buFont typeface="Arial" pitchFamily="34" charset="0"/>
              <a:buNone/>
              <a:defRPr/>
            </a:pPr>
            <a:endParaRPr lang="en-US"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eaLnBrk="1" fontAlgn="auto" hangingPunct="1">
              <a:spcAft>
                <a:spcPts val="0"/>
              </a:spcAft>
              <a:defRPr/>
            </a:pPr>
            <a:r>
              <a:rPr lang="en-US" sz="4800" dirty="0">
                <a:solidFill>
                  <a:schemeClr val="accent6">
                    <a:tint val="1000"/>
                  </a:schemeClr>
                </a:solidFill>
              </a:rPr>
              <a:t>Federal &amp; State Legislation</a:t>
            </a:r>
          </a:p>
        </p:txBody>
      </p:sp>
      <p:sp>
        <p:nvSpPr>
          <p:cNvPr id="13315" name="Content Placeholder 2"/>
          <p:cNvSpPr>
            <a:spLocks noGrp="1"/>
          </p:cNvSpPr>
          <p:nvPr>
            <p:ph idx="1"/>
          </p:nvPr>
        </p:nvSpPr>
        <p:spPr/>
        <p:txBody>
          <a:bodyPr/>
          <a:lstStyle/>
          <a:p>
            <a:pPr eaLnBrk="1" hangingPunct="1"/>
            <a:r>
              <a:rPr lang="en-US" altLang="en-US" sz="3200"/>
              <a:t>Superfund Amendments and Reauthorization Act of 1986 (SARA Title III)</a:t>
            </a:r>
          </a:p>
          <a:p>
            <a:pPr eaLnBrk="1" hangingPunct="1">
              <a:buFont typeface="Arial" charset="0"/>
              <a:buNone/>
            </a:pPr>
            <a:r>
              <a:rPr lang="en-US" altLang="en-US" sz="3200"/>
              <a:t>	</a:t>
            </a:r>
          </a:p>
          <a:p>
            <a:pPr eaLnBrk="1" hangingPunct="1"/>
            <a:r>
              <a:rPr lang="en-US" altLang="en-US" sz="3200"/>
              <a:t>Florida EPCRA, 1988 – FL Statute: Chapter 252, Part II</a:t>
            </a:r>
          </a:p>
          <a:p>
            <a:pPr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868362"/>
          </a:xfrm>
        </p:spPr>
        <p:txBody>
          <a:bodyPr/>
          <a:lstStyle/>
          <a:p>
            <a:pPr algn="ctr" eaLnBrk="1" fontAlgn="auto" hangingPunct="1">
              <a:spcAft>
                <a:spcPts val="0"/>
              </a:spcAft>
              <a:defRPr/>
            </a:pPr>
            <a:r>
              <a:rPr lang="en-US" sz="4800" dirty="0">
                <a:solidFill>
                  <a:schemeClr val="accent6">
                    <a:tint val="1000"/>
                  </a:schemeClr>
                </a:solidFill>
              </a:rPr>
              <a:t>EPCRA</a:t>
            </a:r>
          </a:p>
        </p:txBody>
      </p:sp>
      <p:sp>
        <p:nvSpPr>
          <p:cNvPr id="45059" name="Rectangle 3"/>
          <p:cNvSpPr>
            <a:spLocks noGrp="1" noChangeArrowheads="1"/>
          </p:cNvSpPr>
          <p:nvPr>
            <p:ph idx="1"/>
          </p:nvPr>
        </p:nvSpPr>
        <p:spPr>
          <a:xfrm>
            <a:off x="228600" y="1219200"/>
            <a:ext cx="8686800" cy="54864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t>Subchapter A:</a:t>
            </a:r>
            <a:r>
              <a:rPr lang="en-US" sz="3200" dirty="0"/>
              <a:t>  Emergency Planning and notification of a hazardous materials incident           (Sections 301 – 304)</a:t>
            </a:r>
          </a:p>
          <a:p>
            <a:pPr marL="274320" indent="-274320" eaLnBrk="1" fontAlgn="auto" hangingPunct="1">
              <a:spcAft>
                <a:spcPts val="0"/>
              </a:spcAft>
              <a:buClr>
                <a:schemeClr val="accent1">
                  <a:lumMod val="60000"/>
                  <a:lumOff val="40000"/>
                </a:schemeClr>
              </a:buClr>
              <a:buFont typeface="Wingdings" pitchFamily="2" charset="2"/>
              <a:buNone/>
              <a:defRPr/>
            </a:pPr>
            <a:endParaRPr lang="en-US" sz="20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t>Subchapter B:</a:t>
            </a:r>
            <a:r>
              <a:rPr lang="en-US" sz="3200" dirty="0"/>
              <a:t>  Reporting of hazardous chemical inventories and toxic release inventory reports (Sections 311 – 313)</a:t>
            </a:r>
          </a:p>
          <a:p>
            <a:pPr marL="0" indent="0" eaLnBrk="1" fontAlgn="auto" hangingPunct="1">
              <a:spcAft>
                <a:spcPts val="0"/>
              </a:spcAft>
              <a:buClr>
                <a:schemeClr val="accent1">
                  <a:lumMod val="60000"/>
                  <a:lumOff val="40000"/>
                </a:schemeClr>
              </a:buClr>
              <a:buFont typeface="Arial" pitchFamily="34" charset="0"/>
              <a:buNone/>
              <a:defRPr/>
            </a:pPr>
            <a:endParaRPr lang="en-US" sz="20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u="sng" dirty="0"/>
              <a:t>Subchapter C:</a:t>
            </a:r>
            <a:r>
              <a:rPr lang="en-US" sz="3200" dirty="0"/>
              <a:t> Administration, enforcement, &amp; trade secret protection (Sections 321-330)</a:t>
            </a:r>
          </a:p>
          <a:p>
            <a:pPr marL="274320" indent="-274320" eaLnBrk="1" fontAlgn="auto" hangingPunct="1">
              <a:spcAft>
                <a:spcPts val="0"/>
              </a:spcAft>
              <a:buClr>
                <a:schemeClr val="accent1">
                  <a:lumMod val="60000"/>
                  <a:lumOff val="40000"/>
                </a:schemeClr>
              </a:buClr>
              <a:buFont typeface="Arial" pitchFamily="34" charset="0"/>
              <a:buChar char="•"/>
              <a:defRPr/>
            </a:pPr>
            <a:endParaRPr lang="en-US" sz="32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868362"/>
          </a:xfrm>
        </p:spPr>
        <p:txBody>
          <a:bodyPr/>
          <a:lstStyle/>
          <a:p>
            <a:pPr algn="ctr" eaLnBrk="1" fontAlgn="auto" hangingPunct="1">
              <a:spcAft>
                <a:spcPts val="0"/>
              </a:spcAft>
              <a:defRPr/>
            </a:pPr>
            <a:r>
              <a:rPr lang="en-US" sz="4800" dirty="0">
                <a:solidFill>
                  <a:schemeClr val="accent6">
                    <a:tint val="1000"/>
                  </a:schemeClr>
                </a:solidFill>
              </a:rPr>
              <a:t>EPCRA Purpose</a:t>
            </a:r>
          </a:p>
        </p:txBody>
      </p:sp>
      <p:sp>
        <p:nvSpPr>
          <p:cNvPr id="45059" name="Rectangle 3"/>
          <p:cNvSpPr>
            <a:spLocks noGrp="1" noChangeArrowheads="1"/>
          </p:cNvSpPr>
          <p:nvPr>
            <p:ph idx="1"/>
          </p:nvPr>
        </p:nvSpPr>
        <p:spPr>
          <a:xfrm>
            <a:off x="304800" y="1447800"/>
            <a:ext cx="8610600" cy="5181600"/>
          </a:xfrm>
        </p:spPr>
        <p:txBody>
          <a:bodyPr rtlCol="0">
            <a:normAutofit/>
          </a:bodyPr>
          <a:lstStyle/>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Encourages and requires coordination between industry, government, and the public</a:t>
            </a:r>
          </a:p>
          <a:p>
            <a:pPr marL="0" indent="0" eaLnBrk="1" fontAlgn="auto" hangingPunct="1">
              <a:spcAft>
                <a:spcPts val="0"/>
              </a:spcAft>
              <a:buClr>
                <a:schemeClr val="accent1">
                  <a:lumMod val="60000"/>
                  <a:lumOff val="40000"/>
                </a:schemeClr>
              </a:buClr>
              <a:buFont typeface="Arial" pitchFamily="34" charset="0"/>
              <a:buNone/>
              <a:defRPr/>
            </a:pPr>
            <a:endParaRPr lang="en-US" sz="14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Requires information be accessible to the public</a:t>
            </a:r>
          </a:p>
          <a:p>
            <a:pPr marL="0" indent="0" eaLnBrk="1" fontAlgn="auto" hangingPunct="1">
              <a:spcAft>
                <a:spcPts val="0"/>
              </a:spcAft>
              <a:buClr>
                <a:schemeClr val="accent1">
                  <a:lumMod val="60000"/>
                  <a:lumOff val="40000"/>
                </a:schemeClr>
              </a:buClr>
              <a:buFont typeface="Arial" pitchFamily="34" charset="0"/>
              <a:buNone/>
              <a:defRPr/>
            </a:pPr>
            <a:endParaRPr lang="en-US" sz="14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Authorizes penalties for not complying with EPCRA</a:t>
            </a:r>
          </a:p>
          <a:p>
            <a:pPr marL="0" indent="0" eaLnBrk="1" fontAlgn="auto" hangingPunct="1">
              <a:spcAft>
                <a:spcPts val="0"/>
              </a:spcAft>
              <a:buClr>
                <a:schemeClr val="accent1">
                  <a:lumMod val="60000"/>
                  <a:lumOff val="40000"/>
                </a:schemeClr>
              </a:buClr>
              <a:buFont typeface="Arial" pitchFamily="34" charset="0"/>
              <a:buNone/>
              <a:defRPr/>
            </a:pPr>
            <a:endParaRPr lang="en-US" sz="2000" dirty="0"/>
          </a:p>
          <a:p>
            <a:pPr marL="274320" indent="-274320" eaLnBrk="1" fontAlgn="auto" hangingPunct="1">
              <a:spcAft>
                <a:spcPts val="0"/>
              </a:spcAft>
              <a:buClr>
                <a:schemeClr val="accent1">
                  <a:lumMod val="60000"/>
                  <a:lumOff val="40000"/>
                </a:schemeClr>
              </a:buClr>
              <a:buFont typeface="Arial" pitchFamily="34" charset="0"/>
              <a:buChar char="•"/>
              <a:defRPr/>
            </a:pPr>
            <a:r>
              <a:rPr lang="en-US" sz="3200" dirty="0"/>
              <a:t>Empowers private citizens groups to file enforcement lawsuits for failure to comply</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152400"/>
            <a:ext cx="8763000" cy="838200"/>
          </a:xfrm>
        </p:spPr>
        <p:txBody>
          <a:bodyPr>
            <a:noAutofit/>
          </a:bodyPr>
          <a:lstStyle/>
          <a:p>
            <a:pPr algn="ctr" eaLnBrk="1" fontAlgn="auto" hangingPunct="1">
              <a:spcAft>
                <a:spcPts val="0"/>
              </a:spcAft>
              <a:defRPr/>
            </a:pPr>
            <a:r>
              <a:rPr lang="en-US" sz="4800" dirty="0">
                <a:solidFill>
                  <a:schemeClr val="accent6">
                    <a:tint val="1000"/>
                  </a:schemeClr>
                </a:solidFill>
              </a:rPr>
              <a:t>Section 301- SERC</a:t>
            </a:r>
          </a:p>
        </p:txBody>
      </p:sp>
      <p:sp>
        <p:nvSpPr>
          <p:cNvPr id="17411" name="Rectangle 3"/>
          <p:cNvSpPr>
            <a:spLocks noGrp="1" noChangeArrowheads="1"/>
          </p:cNvSpPr>
          <p:nvPr>
            <p:ph idx="1"/>
          </p:nvPr>
        </p:nvSpPr>
        <p:spPr>
          <a:xfrm>
            <a:off x="304800" y="1295400"/>
            <a:ext cx="8610600" cy="5181600"/>
          </a:xfrm>
        </p:spPr>
        <p:txBody>
          <a:bodyPr/>
          <a:lstStyle/>
          <a:p>
            <a:pPr eaLnBrk="1" hangingPunct="1"/>
            <a:r>
              <a:rPr lang="en-US" altLang="en-US" sz="3200" b="1" u="sng"/>
              <a:t>Establishes Organizational Framework</a:t>
            </a:r>
          </a:p>
          <a:p>
            <a:pPr lvl="1" eaLnBrk="1" hangingPunct="1"/>
            <a:r>
              <a:rPr lang="en-US" altLang="en-US" sz="3200"/>
              <a:t>Establishes the State Emergency Response Commission</a:t>
            </a:r>
          </a:p>
          <a:p>
            <a:pPr lvl="2" eaLnBrk="1" hangingPunct="1"/>
            <a:r>
              <a:rPr lang="en-US" altLang="en-US" sz="2800">
                <a:solidFill>
                  <a:srgbClr val="FFC000"/>
                </a:solidFill>
              </a:rPr>
              <a:t>Group of Stakeholders (Public, Private, &amp; Gov’t)</a:t>
            </a:r>
          </a:p>
          <a:p>
            <a:pPr lvl="2" eaLnBrk="1" hangingPunct="1"/>
            <a:r>
              <a:rPr lang="en-US" altLang="en-US" sz="2800">
                <a:solidFill>
                  <a:srgbClr val="FFC000"/>
                </a:solidFill>
              </a:rPr>
              <a:t>Meets Quarterly</a:t>
            </a:r>
          </a:p>
          <a:p>
            <a:pPr lvl="2" eaLnBrk="1" hangingPunct="1"/>
            <a:r>
              <a:rPr lang="en-US" altLang="en-US" sz="2800">
                <a:solidFill>
                  <a:srgbClr val="FFC000"/>
                </a:solidFill>
              </a:rPr>
              <a:t>Policy Group</a:t>
            </a:r>
          </a:p>
          <a:p>
            <a:pPr lvl="1" eaLnBrk="1" hangingPunct="1">
              <a:buFont typeface="Wingdings" pitchFamily="2" charset="2"/>
              <a:buNone/>
            </a:pPr>
            <a:endParaRPr lang="en-US" altLang="en-US" sz="3200"/>
          </a:p>
          <a:p>
            <a:pPr lvl="1" eaLnBrk="1" hangingPunct="1"/>
            <a:r>
              <a:rPr lang="en-US" altLang="en-US" sz="3200"/>
              <a:t>Staffed by the Florida Division of Emergency Management (FDEM)</a:t>
            </a:r>
          </a:p>
          <a:p>
            <a:pPr lvl="1" eaLnBrk="1" hangingPunct="1"/>
            <a:endParaRPr lang="en-US" altLang="en-US"/>
          </a:p>
          <a:p>
            <a:pPr eaLnBrk="1" hangingPunct="1">
              <a:buFont typeface="Wingdings" pitchFamily="2" charset="2"/>
              <a:buNone/>
            </a:pPr>
            <a:endParaRPr lang="en-US" altLang="en-US"/>
          </a:p>
          <a:p>
            <a:pPr lvl="1" eaLnBrk="1" hangingPunct="1">
              <a:buFont typeface="Wingdings" pitchFamily="2" charset="2"/>
              <a:buNone/>
            </a:pPr>
            <a:endParaRPr lang="en-US" altLang="en-US"/>
          </a:p>
        </p:txBody>
      </p:sp>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9574</TotalTime>
  <Words>1871</Words>
  <Application>Microsoft Macintosh PowerPoint</Application>
  <PresentationFormat>On-screen Show (4:3)</PresentationFormat>
  <Paragraphs>281</Paragraphs>
  <Slides>36</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Garamond</vt:lpstr>
      <vt:lpstr>Tw Cen MT</vt:lpstr>
      <vt:lpstr>Wingdings</vt:lpstr>
      <vt:lpstr>Thatch</vt:lpstr>
      <vt:lpstr>Hazardous Materials  Regulations and Resources</vt:lpstr>
      <vt:lpstr>EPCRA Documents &amp; How to Comply Manual</vt:lpstr>
      <vt:lpstr>Agenda </vt:lpstr>
      <vt:lpstr>Acronyms</vt:lpstr>
      <vt:lpstr>History</vt:lpstr>
      <vt:lpstr>Federal &amp; State Legislation</vt:lpstr>
      <vt:lpstr>EPCRA</vt:lpstr>
      <vt:lpstr>EPCRA Purpose</vt:lpstr>
      <vt:lpstr>Section 301- SERC</vt:lpstr>
      <vt:lpstr>Section 301 – LEPC</vt:lpstr>
      <vt:lpstr>PowerPoint Presentation</vt:lpstr>
      <vt:lpstr>Section 302  Substances &amp; Notification </vt:lpstr>
      <vt:lpstr>Section 302  Substances &amp; Notification  </vt:lpstr>
      <vt:lpstr>Section 302 - List of Lists</vt:lpstr>
      <vt:lpstr>Calculating Liquids and Mixtures</vt:lpstr>
      <vt:lpstr>Calculating Solids</vt:lpstr>
      <vt:lpstr> Section 303  Facility Requirements</vt:lpstr>
      <vt:lpstr>Section 303  Emergency Response Plans</vt:lpstr>
      <vt:lpstr>Section 311  Safety Data Sheets (SDS)</vt:lpstr>
      <vt:lpstr>Section 311  Safety Data Sheets (SDS)</vt:lpstr>
      <vt:lpstr>Section 312 - Tier II Reporting</vt:lpstr>
      <vt:lpstr>Section 312 - Tier II Reporting</vt:lpstr>
      <vt:lpstr>Section 312 - Tier II Reporting</vt:lpstr>
      <vt:lpstr>Tier II Forms – Ways to Submit</vt:lpstr>
      <vt:lpstr>Tier II - Fee Structure</vt:lpstr>
      <vt:lpstr>Section 304 &amp; CERCLA103  Release Notifications</vt:lpstr>
      <vt:lpstr>Section 304 &amp; CERCLA103  Release Notifications</vt:lpstr>
      <vt:lpstr>Section 304 &amp; CERCLA103  Release Notifications</vt:lpstr>
      <vt:lpstr>Section 304 &amp; CERCLA103  Release Notifications</vt:lpstr>
      <vt:lpstr>Section 304 &amp; CERCLA103  Release Notifications</vt:lpstr>
      <vt:lpstr>Other EPCRA Sections</vt:lpstr>
      <vt:lpstr>Section 325 - Enforcement</vt:lpstr>
      <vt:lpstr>Section 326 – Civil Actions</vt:lpstr>
      <vt:lpstr>Summary</vt:lpstr>
      <vt:lpstr>Important Numbers / Addresses</vt:lpstr>
      <vt:lpstr>Questions?</vt:lpstr>
    </vt:vector>
  </TitlesOfParts>
  <Company>DCA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Tier 2 Filing Instructions (2009)</dc:title>
  <dc:creator>Anne Boland</dc:creator>
  <cp:lastModifiedBy>Steven Wilson</cp:lastModifiedBy>
  <cp:revision>442</cp:revision>
  <cp:lastPrinted>2020-02-18T21:15:12Z</cp:lastPrinted>
  <dcterms:created xsi:type="dcterms:W3CDTF">2009-10-23T18:23:23Z</dcterms:created>
  <dcterms:modified xsi:type="dcterms:W3CDTF">2022-02-17T00:27:56Z</dcterms:modified>
</cp:coreProperties>
</file>