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Lst>
  <p:notesMasterIdLst>
    <p:notesMasterId r:id="rId42"/>
  </p:notesMasterIdLst>
  <p:handoutMasterIdLst>
    <p:handoutMasterId r:id="rId43"/>
  </p:handoutMasterIdLst>
  <p:sldIdLst>
    <p:sldId id="393" r:id="rId2"/>
    <p:sldId id="404" r:id="rId3"/>
    <p:sldId id="325" r:id="rId4"/>
    <p:sldId id="405" r:id="rId5"/>
    <p:sldId id="326" r:id="rId6"/>
    <p:sldId id="408" r:id="rId7"/>
    <p:sldId id="327" r:id="rId8"/>
    <p:sldId id="444" r:id="rId9"/>
    <p:sldId id="392" r:id="rId10"/>
    <p:sldId id="445" r:id="rId11"/>
    <p:sldId id="410" r:id="rId12"/>
    <p:sldId id="411" r:id="rId13"/>
    <p:sldId id="415" r:id="rId14"/>
    <p:sldId id="417" r:id="rId15"/>
    <p:sldId id="446" r:id="rId16"/>
    <p:sldId id="452" r:id="rId17"/>
    <p:sldId id="447" r:id="rId18"/>
    <p:sldId id="448" r:id="rId19"/>
    <p:sldId id="449" r:id="rId20"/>
    <p:sldId id="453" r:id="rId21"/>
    <p:sldId id="454" r:id="rId22"/>
    <p:sldId id="402" r:id="rId23"/>
    <p:sldId id="420" r:id="rId24"/>
    <p:sldId id="419" r:id="rId25"/>
    <p:sldId id="421" r:id="rId26"/>
    <p:sldId id="422" r:id="rId27"/>
    <p:sldId id="423" r:id="rId28"/>
    <p:sldId id="424" r:id="rId29"/>
    <p:sldId id="455" r:id="rId30"/>
    <p:sldId id="329" r:id="rId31"/>
    <p:sldId id="394" r:id="rId32"/>
    <p:sldId id="430" r:id="rId33"/>
    <p:sldId id="431" r:id="rId34"/>
    <p:sldId id="432" r:id="rId35"/>
    <p:sldId id="337" r:id="rId36"/>
    <p:sldId id="339" r:id="rId37"/>
    <p:sldId id="456" r:id="rId38"/>
    <p:sldId id="457" r:id="rId39"/>
    <p:sldId id="466" r:id="rId40"/>
    <p:sldId id="469"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8" autoAdjust="0"/>
    <p:restoredTop sz="89467" autoAdjust="0"/>
  </p:normalViewPr>
  <p:slideViewPr>
    <p:cSldViewPr>
      <p:cViewPr>
        <p:scale>
          <a:sx n="100" d="100"/>
          <a:sy n="100" d="100"/>
        </p:scale>
        <p:origin x="-2072" y="-68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136"/>
    </p:cViewPr>
  </p:sorterViewPr>
  <p:notesViewPr>
    <p:cSldViewPr>
      <p:cViewPr varScale="1">
        <p:scale>
          <a:sx n="63" d="100"/>
          <a:sy n="63" d="100"/>
        </p:scale>
        <p:origin x="-2100" y="-12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9"/>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1"/>
            <a:ext cx="3037840" cy="465139"/>
          </a:xfrm>
          <a:prstGeom prst="rect">
            <a:avLst/>
          </a:prstGeom>
        </p:spPr>
        <p:txBody>
          <a:bodyPr vert="horz" lIns="91440" tIns="45720" rIns="91440" bIns="45720" rtlCol="0"/>
          <a:lstStyle>
            <a:lvl1pPr algn="r">
              <a:defRPr sz="1200"/>
            </a:lvl1pPr>
          </a:lstStyle>
          <a:p>
            <a:pPr>
              <a:defRPr/>
            </a:pPr>
            <a:fld id="{9E58E53F-7221-4DCB-8DA1-F3E8D0E14706}" type="datetimeFigureOut">
              <a:rPr lang="en-US"/>
              <a:pPr>
                <a:defRPr/>
              </a:pPr>
              <a:t>2/5/17</a:t>
            </a:fld>
            <a:endParaRPr lang="en-US"/>
          </a:p>
        </p:txBody>
      </p:sp>
      <p:sp>
        <p:nvSpPr>
          <p:cNvPr id="4" name="Footer Placeholder 3"/>
          <p:cNvSpPr>
            <a:spLocks noGrp="1"/>
          </p:cNvSpPr>
          <p:nvPr>
            <p:ph type="ftr" sz="quarter" idx="2"/>
          </p:nvPr>
        </p:nvSpPr>
        <p:spPr>
          <a:xfrm>
            <a:off x="0" y="8829676"/>
            <a:ext cx="3037840" cy="465139"/>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676"/>
            <a:ext cx="3037840" cy="465139"/>
          </a:xfrm>
          <a:prstGeom prst="rect">
            <a:avLst/>
          </a:prstGeom>
        </p:spPr>
        <p:txBody>
          <a:bodyPr vert="horz" lIns="91440" tIns="45720" rIns="91440" bIns="45720" rtlCol="0" anchor="b"/>
          <a:lstStyle>
            <a:lvl1pPr algn="r">
              <a:defRPr sz="1200"/>
            </a:lvl1pPr>
          </a:lstStyle>
          <a:p>
            <a:pPr>
              <a:defRPr/>
            </a:pPr>
            <a:fld id="{4F17F385-885A-409E-9BF5-06B4476E5601}" type="slidenum">
              <a:rPr lang="en-US"/>
              <a:pPr>
                <a:defRPr/>
              </a:pPr>
              <a:t>‹#›</a:t>
            </a:fld>
            <a:endParaRPr lang="en-US"/>
          </a:p>
        </p:txBody>
      </p:sp>
    </p:spTree>
    <p:extLst>
      <p:ext uri="{BB962C8B-B14F-4D97-AF65-F5344CB8AC3E}">
        <p14:creationId xmlns:p14="http://schemas.microsoft.com/office/powerpoint/2010/main" val="156993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3037840" cy="46513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6323" name="Rectangle 3"/>
          <p:cNvSpPr>
            <a:spLocks noGrp="1" noChangeArrowheads="1"/>
          </p:cNvSpPr>
          <p:nvPr>
            <p:ph type="dt" idx="1"/>
          </p:nvPr>
        </p:nvSpPr>
        <p:spPr bwMode="auto">
          <a:xfrm>
            <a:off x="3970938" y="1"/>
            <a:ext cx="3037840" cy="46513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701040" y="4416427"/>
            <a:ext cx="560832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829676"/>
            <a:ext cx="3037840" cy="46513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970938" y="8829676"/>
            <a:ext cx="3037840" cy="46513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1715DF8F-BE71-4697-AB7A-6E7CDA4D9138}" type="slidenum">
              <a:rPr lang="en-US"/>
              <a:pPr>
                <a:defRPr/>
              </a:pPr>
              <a:t>‹#›</a:t>
            </a:fld>
            <a:endParaRPr lang="en-US" dirty="0"/>
          </a:p>
        </p:txBody>
      </p:sp>
    </p:spTree>
    <p:extLst>
      <p:ext uri="{BB962C8B-B14F-4D97-AF65-F5344CB8AC3E}">
        <p14:creationId xmlns:p14="http://schemas.microsoft.com/office/powerpoint/2010/main" val="481628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15DF8F-BE71-4697-AB7A-6E7CDA4D9138}" type="slidenum">
              <a:rPr lang="en-US" smtClean="0"/>
              <a:pPr>
                <a:defRPr/>
              </a:pPr>
              <a:t>1</a:t>
            </a:fld>
            <a:endParaRPr lang="en-US" dirty="0"/>
          </a:p>
        </p:txBody>
      </p:sp>
    </p:spTree>
    <p:extLst>
      <p:ext uri="{BB962C8B-B14F-4D97-AF65-F5344CB8AC3E}">
        <p14:creationId xmlns:p14="http://schemas.microsoft.com/office/powerpoint/2010/main" val="352788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B14CC96-4525-4318-AAF0-CF28165D3411}" type="slidenum">
              <a:rPr lang="en-US" altLang="en-US" smtClean="0">
                <a:latin typeface="Arial" charset="0"/>
              </a:rPr>
              <a:pPr/>
              <a:t>28</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2C19263-EDA2-48B5-8727-06E7FB44AB35}" type="slidenum">
              <a:rPr lang="en-US" altLang="en-US" smtClean="0">
                <a:latin typeface="Arial" charset="0"/>
              </a:rPr>
              <a:pPr/>
              <a:t>30</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9CAD5C9-1A9F-4882-931A-7236DEB28056}" type="slidenum">
              <a:rPr lang="en-US" altLang="en-US" smtClean="0">
                <a:latin typeface="Arial" charset="0"/>
              </a:rPr>
              <a:pPr/>
              <a:t>35</a:t>
            </a:fld>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5305A2C-4D0A-4DA2-8DFC-9170AE3CB6FE}" type="slidenum">
              <a:rPr lang="en-US" altLang="en-US" smtClean="0">
                <a:latin typeface="Arial" charset="0"/>
              </a:rPr>
              <a:pPr/>
              <a:t>36</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Union Carbide India Limited pesticide plant; over 500,000 people were exposed.  Estimates vary on the death toll, but the official immediate deaths were 2,259.  Other deaths in the weeks following are anywhere from 3,000 to 16,000.  Injuries included 558,125 with 38,478 temporary partial injuries and 3,900 severely and permanently disabling injuries.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DF54B4C-781B-4C98-AD9C-F86F264EC533}" type="slidenum">
              <a:rPr lang="en-US" altLang="en-US" smtClean="0">
                <a:latin typeface="Arial" charset="0"/>
              </a:rPr>
              <a:pPr/>
              <a:t>3</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57F02C1-D98F-4CFA-BEF2-86BF106E792F}" type="slidenum">
              <a:rPr lang="en-US" altLang="en-US" smtClean="0">
                <a:latin typeface="Arial" charset="0"/>
              </a:rPr>
              <a:pPr/>
              <a:t>5</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66A05E5-B9A8-4943-8384-434564A528E7}" type="slidenum">
              <a:rPr lang="en-US" altLang="en-US" smtClean="0">
                <a:latin typeface="Arial" charset="0"/>
              </a:rPr>
              <a:pPr/>
              <a:t>6</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A5AEB18-3C1A-4E78-A275-A6FFA7132861}" type="slidenum">
              <a:rPr lang="en-US" altLang="en-US" smtClean="0">
                <a:latin typeface="Arial" charset="0"/>
              </a:rPr>
              <a:pPr/>
              <a:t>7</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027B363-6847-4E66-9117-3F0C96E4D4A5}" type="slidenum">
              <a:rPr lang="en-US" altLang="en-US" smtClean="0">
                <a:latin typeface="Arial" charset="0"/>
              </a:rPr>
              <a:pPr/>
              <a:t>24</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016FF9C-B38A-4E74-99E1-239E48585F2C}" type="slidenum">
              <a:rPr lang="en-US" altLang="en-US" smtClean="0">
                <a:latin typeface="Arial" charset="0"/>
              </a:rPr>
              <a:pPr/>
              <a:t>25</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88733DB-1A95-4DF6-9AD9-6824AAA6D0B1}" type="slidenum">
              <a:rPr lang="en-US" altLang="en-US" smtClean="0">
                <a:latin typeface="Arial" charset="0"/>
              </a:rPr>
              <a:pPr/>
              <a:t>26</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F1E8BF6-C08A-4E4D-84EC-EB985F7023F6}" type="slidenum">
              <a:rPr lang="en-US" altLang="en-US" smtClean="0">
                <a:latin typeface="Arial" charset="0"/>
              </a:rPr>
              <a:pPr/>
              <a:t>27</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endParaRPr lang="en-US"/>
          </a:p>
        </p:txBody>
      </p:sp>
      <p:sp>
        <p:nvSpPr>
          <p:cNvPr id="94" name="Footer Placeholder 4"/>
          <p:cNvSpPr>
            <a:spLocks noGrp="1"/>
          </p:cNvSpPr>
          <p:nvPr>
            <p:ph type="ftr" sz="quarter" idx="11"/>
          </p:nvPr>
        </p:nvSpPr>
        <p:spPr/>
        <p:txBody>
          <a:bodyPr/>
          <a:lstStyle>
            <a:lvl1pPr>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53A39C34-63CC-4E23-8D5A-5E0378EC30B3}" type="slidenum">
              <a:rPr lang="en-US"/>
              <a:pPr>
                <a:defRPr/>
              </a:pPr>
              <a:t>‹#›</a:t>
            </a:fld>
            <a:endParaRPr lang="en-US" dirty="0"/>
          </a:p>
        </p:txBody>
      </p:sp>
    </p:spTree>
    <p:extLst>
      <p:ext uri="{BB962C8B-B14F-4D97-AF65-F5344CB8AC3E}">
        <p14:creationId xmlns:p14="http://schemas.microsoft.com/office/powerpoint/2010/main" val="23568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83AF54-BD81-4F4E-AD21-76A7B687A197}" type="slidenum">
              <a:rPr lang="en-US"/>
              <a:pPr>
                <a:defRPr/>
              </a:pPr>
              <a:t>‹#›</a:t>
            </a:fld>
            <a:endParaRPr lang="en-US" dirty="0"/>
          </a:p>
        </p:txBody>
      </p:sp>
    </p:spTree>
    <p:extLst>
      <p:ext uri="{BB962C8B-B14F-4D97-AF65-F5344CB8AC3E}">
        <p14:creationId xmlns:p14="http://schemas.microsoft.com/office/powerpoint/2010/main" val="257914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1E197-CC1B-4E25-9525-495559B2E0A7}" type="slidenum">
              <a:rPr lang="en-US"/>
              <a:pPr>
                <a:defRPr/>
              </a:pPr>
              <a:t>‹#›</a:t>
            </a:fld>
            <a:endParaRPr lang="en-US" dirty="0"/>
          </a:p>
        </p:txBody>
      </p:sp>
    </p:spTree>
    <p:extLst>
      <p:ext uri="{BB962C8B-B14F-4D97-AF65-F5344CB8AC3E}">
        <p14:creationId xmlns:p14="http://schemas.microsoft.com/office/powerpoint/2010/main" val="344972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4771A5-C1D1-4E58-A6C1-C8AF9479EA4B}" type="slidenum">
              <a:rPr lang="en-US"/>
              <a:pPr>
                <a:defRPr/>
              </a:pPr>
              <a:t>‹#›</a:t>
            </a:fld>
            <a:endParaRPr lang="en-US" dirty="0"/>
          </a:p>
        </p:txBody>
      </p:sp>
    </p:spTree>
    <p:extLst>
      <p:ext uri="{BB962C8B-B14F-4D97-AF65-F5344CB8AC3E}">
        <p14:creationId xmlns:p14="http://schemas.microsoft.com/office/powerpoint/2010/main" val="104349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rgbClr val="FFFFFF"/>
                </a:solidFill>
              </a:defRPr>
            </a:lvl1pPr>
          </a:lstStyle>
          <a:p>
            <a:pPr>
              <a:defRPr/>
            </a:pPr>
            <a:fld id="{5496DE65-565F-461A-9719-E57876007590}" type="slidenum">
              <a:rPr lang="en-US"/>
              <a:pPr>
                <a:defRPr/>
              </a:pPr>
              <a:t>‹#›</a:t>
            </a:fld>
            <a:endParaRPr lang="en-US"/>
          </a:p>
        </p:txBody>
      </p:sp>
    </p:spTree>
    <p:extLst>
      <p:ext uri="{BB962C8B-B14F-4D97-AF65-F5344CB8AC3E}">
        <p14:creationId xmlns:p14="http://schemas.microsoft.com/office/powerpoint/2010/main" val="348236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03B6B9-B290-4145-9988-EE36136031FF}" type="slidenum">
              <a:rPr lang="en-US"/>
              <a:pPr>
                <a:defRPr/>
              </a:pPr>
              <a:t>‹#›</a:t>
            </a:fld>
            <a:endParaRPr lang="en-US" dirty="0"/>
          </a:p>
        </p:txBody>
      </p:sp>
    </p:spTree>
    <p:extLst>
      <p:ext uri="{BB962C8B-B14F-4D97-AF65-F5344CB8AC3E}">
        <p14:creationId xmlns:p14="http://schemas.microsoft.com/office/powerpoint/2010/main" val="175670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endParaRPr lang="en-US"/>
          </a:p>
        </p:txBody>
      </p:sp>
      <p:sp>
        <p:nvSpPr>
          <p:cNvPr id="92" name="Footer Placeholder 90"/>
          <p:cNvSpPr>
            <a:spLocks noGrp="1"/>
          </p:cNvSpPr>
          <p:nvPr>
            <p:ph type="ftr" sz="quarter" idx="11"/>
          </p:nvPr>
        </p:nvSpPr>
        <p:spPr/>
        <p:txBody>
          <a:bodyPr/>
          <a:lstStyle>
            <a:lvl1pPr>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B797112C-F822-4A3E-AD3D-9A15AD871A7C}" type="slidenum">
              <a:rPr lang="en-US"/>
              <a:pPr>
                <a:defRPr/>
              </a:pPr>
              <a:t>‹#›</a:t>
            </a:fld>
            <a:endParaRPr lang="en-US" dirty="0"/>
          </a:p>
        </p:txBody>
      </p:sp>
    </p:spTree>
    <p:extLst>
      <p:ext uri="{BB962C8B-B14F-4D97-AF65-F5344CB8AC3E}">
        <p14:creationId xmlns:p14="http://schemas.microsoft.com/office/powerpoint/2010/main" val="21789535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52A6EB-3A3A-4577-9552-31BF7220814B}" type="slidenum">
              <a:rPr lang="en-US"/>
              <a:pPr>
                <a:defRPr/>
              </a:pPr>
              <a:t>‹#›</a:t>
            </a:fld>
            <a:endParaRPr lang="en-US" dirty="0"/>
          </a:p>
        </p:txBody>
      </p:sp>
    </p:spTree>
    <p:extLst>
      <p:ext uri="{BB962C8B-B14F-4D97-AF65-F5344CB8AC3E}">
        <p14:creationId xmlns:p14="http://schemas.microsoft.com/office/powerpoint/2010/main" val="340903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E18F3B-714A-4F11-B770-C5EF1C9A7A65}" type="slidenum">
              <a:rPr lang="en-US"/>
              <a:pPr>
                <a:defRPr/>
              </a:pPr>
              <a:t>‹#›</a:t>
            </a:fld>
            <a:endParaRPr lang="en-US" dirty="0"/>
          </a:p>
        </p:txBody>
      </p:sp>
    </p:spTree>
    <p:extLst>
      <p:ext uri="{BB962C8B-B14F-4D97-AF65-F5344CB8AC3E}">
        <p14:creationId xmlns:p14="http://schemas.microsoft.com/office/powerpoint/2010/main" val="83284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15BD0E-6062-43C9-9437-474214A310A9}" type="slidenum">
              <a:rPr lang="en-US"/>
              <a:pPr>
                <a:defRPr/>
              </a:pPr>
              <a:t>‹#›</a:t>
            </a:fld>
            <a:endParaRPr lang="en-US" dirty="0"/>
          </a:p>
        </p:txBody>
      </p:sp>
    </p:spTree>
    <p:extLst>
      <p:ext uri="{BB962C8B-B14F-4D97-AF65-F5344CB8AC3E}">
        <p14:creationId xmlns:p14="http://schemas.microsoft.com/office/powerpoint/2010/main" val="251092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95CD01-AA8C-4414-9A62-B1804B3691C7}" type="slidenum">
              <a:rPr lang="en-US"/>
              <a:pPr>
                <a:defRPr/>
              </a:pPr>
              <a:t>‹#›</a:t>
            </a:fld>
            <a:endParaRPr lang="en-US" dirty="0"/>
          </a:p>
        </p:txBody>
      </p:sp>
    </p:spTree>
    <p:extLst>
      <p:ext uri="{BB962C8B-B14F-4D97-AF65-F5344CB8AC3E}">
        <p14:creationId xmlns:p14="http://schemas.microsoft.com/office/powerpoint/2010/main" val="106382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2CEF0103-42B7-45C2-93ED-A04199547893}" type="slidenum">
              <a:rPr lang="en-US"/>
              <a:pPr>
                <a:defRPr/>
              </a:pPr>
              <a:t>‹#›</a:t>
            </a:fld>
            <a:endParaRPr lang="en-US" dirty="0"/>
          </a:p>
        </p:txBody>
      </p:sp>
    </p:spTree>
    <p:extLst>
      <p:ext uri="{BB962C8B-B14F-4D97-AF65-F5344CB8AC3E}">
        <p14:creationId xmlns:p14="http://schemas.microsoft.com/office/powerpoint/2010/main" val="127785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F98740B5-1AF1-4B1B-92A2-FB99E5905C81}" type="slidenum">
              <a:rPr lang="en-US"/>
              <a:pPr>
                <a:defRPr/>
              </a:pPr>
              <a:t>‹#›</a:t>
            </a:fld>
            <a:endParaRPr lang="en-US" dirty="0"/>
          </a:p>
        </p:txBody>
      </p:sp>
    </p:spTree>
    <p:extLst>
      <p:ext uri="{BB962C8B-B14F-4D97-AF65-F5344CB8AC3E}">
        <p14:creationId xmlns:p14="http://schemas.microsoft.com/office/powerpoint/2010/main" val="2773397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7BEFA76D-59B2-4D93-A970-61BCEDAF27E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54" r:id="rId1"/>
    <p:sldLayoutId id="2147484146" r:id="rId2"/>
    <p:sldLayoutId id="2147484155" r:id="rId3"/>
    <p:sldLayoutId id="2147484147" r:id="rId4"/>
    <p:sldLayoutId id="2147484148" r:id="rId5"/>
    <p:sldLayoutId id="2147484149" r:id="rId6"/>
    <p:sldLayoutId id="2147484150" r:id="rId7"/>
    <p:sldLayoutId id="2147484156" r:id="rId8"/>
    <p:sldLayoutId id="2147484157" r:id="rId9"/>
    <p:sldLayoutId id="2147484151" r:id="rId10"/>
    <p:sldLayoutId id="2147484152" r:id="rId11"/>
    <p:sldLayoutId id="2147484153" r:id="rId12"/>
    <p:sldLayoutId id="2147484158" r:id="rId13"/>
  </p:sldLayoutIdLst>
  <p:hf hdr="0" ftr="0" dt="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762999" cy="1371600"/>
          </a:xfrm>
        </p:spPr>
        <p:txBody>
          <a:bodyPr>
            <a:noAutofit/>
          </a:bodyPr>
          <a:lstStyle/>
          <a:p>
            <a:pPr algn="ctr" eaLnBrk="1" fontAlgn="auto" hangingPunct="1">
              <a:spcAft>
                <a:spcPts val="0"/>
              </a:spcAft>
              <a:defRPr/>
            </a:pPr>
            <a:r>
              <a:rPr lang="en-US" sz="4400" dirty="0" smtClean="0">
                <a:solidFill>
                  <a:schemeClr val="tx1"/>
                </a:solidFill>
              </a:rPr>
              <a:t>Local Emergency Planning Committee for Hazardous Materials</a:t>
            </a:r>
            <a:endParaRPr lang="en-US" sz="4400" dirty="0">
              <a:solidFill>
                <a:schemeClr val="tx1"/>
              </a:solidFill>
            </a:endParaRPr>
          </a:p>
        </p:txBody>
      </p:sp>
      <p:sp>
        <p:nvSpPr>
          <p:cNvPr id="4100" name="TextBox 10"/>
          <p:cNvSpPr txBox="1">
            <a:spLocks noChangeArrowheads="1"/>
          </p:cNvSpPr>
          <p:nvPr/>
        </p:nvSpPr>
        <p:spPr bwMode="auto">
          <a:xfrm>
            <a:off x="0" y="4800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defRPr/>
            </a:pPr>
            <a:r>
              <a:rPr lang="en-US" altLang="en-US" sz="3600" dirty="0" smtClean="0">
                <a:solidFill>
                  <a:schemeClr val="tx2"/>
                </a:solidFill>
                <a:latin typeface="+mj-lt"/>
              </a:rPr>
              <a:t>An overview of the </a:t>
            </a:r>
          </a:p>
          <a:p>
            <a:pPr algn="ctr">
              <a:defRPr/>
            </a:pPr>
            <a:r>
              <a:rPr lang="en-US" altLang="en-US" sz="3600" dirty="0" smtClean="0">
                <a:solidFill>
                  <a:schemeClr val="tx2"/>
                </a:solidFill>
                <a:latin typeface="+mj-lt"/>
              </a:rPr>
              <a:t>LEPC framework and activities</a:t>
            </a:r>
          </a:p>
        </p:txBody>
      </p:sp>
      <p:pic>
        <p:nvPicPr>
          <p:cNvPr id="7172" name="Picture 5" descr="X:\LEPC District 4\Logos\Northeast Florida LEPC\Northeast Florida LEPC logo (full) PPT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74" y="1962150"/>
            <a:ext cx="43719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838200"/>
          </a:xfrm>
        </p:spPr>
        <p:txBody>
          <a:bodyPr>
            <a:normAutofit/>
          </a:bodyPr>
          <a:lstStyle/>
          <a:p>
            <a:pPr algn="ctr"/>
            <a:r>
              <a:rPr lang="en-US" altLang="en-US" sz="4800" i="0" dirty="0" smtClean="0">
                <a:solidFill>
                  <a:srgbClr val="FFC000"/>
                </a:solidFill>
              </a:rPr>
              <a:t>What is the LEPC?</a:t>
            </a:r>
          </a:p>
        </p:txBody>
      </p:sp>
      <p:sp>
        <p:nvSpPr>
          <p:cNvPr id="5123" name="Rectangle 3"/>
          <p:cNvSpPr>
            <a:spLocks noGrp="1" noChangeArrowheads="1"/>
          </p:cNvSpPr>
          <p:nvPr>
            <p:ph idx="1"/>
          </p:nvPr>
        </p:nvSpPr>
        <p:spPr>
          <a:xfrm>
            <a:off x="228600" y="1066800"/>
            <a:ext cx="8610600" cy="5334000"/>
          </a:xfrm>
        </p:spPr>
        <p:txBody>
          <a:bodyPr/>
          <a:lstStyle/>
          <a:p>
            <a:pPr>
              <a:spcAft>
                <a:spcPts val="600"/>
              </a:spcAft>
            </a:pPr>
            <a:r>
              <a:rPr lang="en-US" altLang="en-US" sz="3200" dirty="0" smtClean="0"/>
              <a:t>Repository for regional hazardous materials info</a:t>
            </a:r>
          </a:p>
          <a:p>
            <a:pPr>
              <a:spcAft>
                <a:spcPts val="600"/>
              </a:spcAft>
            </a:pPr>
            <a:r>
              <a:rPr lang="en-US" altLang="en-US" sz="3200" dirty="0" smtClean="0"/>
              <a:t>Broad based membership</a:t>
            </a:r>
          </a:p>
          <a:p>
            <a:pPr lvl="1">
              <a:spcAft>
                <a:spcPts val="600"/>
              </a:spcAft>
            </a:pPr>
            <a:r>
              <a:rPr lang="en-US" altLang="en-US" sz="2400" dirty="0" smtClean="0"/>
              <a:t>Firefighting, Facility Owners/Operators, Health, Transportation, Environmental, Law Enforcement, Community Groups,  Interested Citizens, Media, Hospitals, &amp; Emergency Mgmt. </a:t>
            </a:r>
            <a:endParaRPr lang="en-US" altLang="en-US" dirty="0" smtClean="0"/>
          </a:p>
          <a:p>
            <a:pPr>
              <a:spcAft>
                <a:spcPts val="600"/>
              </a:spcAft>
            </a:pPr>
            <a:r>
              <a:rPr lang="en-US" altLang="en-US" sz="3200" dirty="0" smtClean="0"/>
              <a:t>Emergency planning</a:t>
            </a:r>
          </a:p>
          <a:p>
            <a:pPr>
              <a:spcAft>
                <a:spcPts val="600"/>
              </a:spcAft>
            </a:pPr>
            <a:r>
              <a:rPr lang="en-US" altLang="en-US" sz="3200" dirty="0" smtClean="0"/>
              <a:t>First responder training</a:t>
            </a:r>
          </a:p>
          <a:p>
            <a:pPr>
              <a:spcAft>
                <a:spcPts val="600"/>
              </a:spcAft>
            </a:pPr>
            <a:r>
              <a:rPr lang="en-US" altLang="en-US" sz="3200" dirty="0" smtClean="0"/>
              <a:t>Public education and awareness</a:t>
            </a:r>
          </a:p>
          <a:p>
            <a:pPr>
              <a:buFontTx/>
              <a:buNone/>
            </a:pPr>
            <a:endParaRPr lang="en-US" altLang="en-US" sz="2800" dirty="0" smtClean="0"/>
          </a:p>
        </p:txBody>
      </p:sp>
    </p:spTree>
    <p:extLst>
      <p:ext uri="{BB962C8B-B14F-4D97-AF65-F5344CB8AC3E}">
        <p14:creationId xmlns:p14="http://schemas.microsoft.com/office/powerpoint/2010/main" val="10249224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8600" y="228600"/>
            <a:ext cx="4440238" cy="3998913"/>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600" b="1" u="sng" dirty="0">
                <a:solidFill>
                  <a:srgbClr val="FFC000"/>
                </a:solidFill>
              </a:rPr>
              <a:t>Statutory/Contractual</a:t>
            </a:r>
          </a:p>
        </p:txBody>
      </p:sp>
      <p:sp>
        <p:nvSpPr>
          <p:cNvPr id="6" name="Oval 5"/>
          <p:cNvSpPr/>
          <p:nvPr/>
        </p:nvSpPr>
        <p:spPr>
          <a:xfrm>
            <a:off x="4343400" y="228600"/>
            <a:ext cx="4343400" cy="3979863"/>
          </a:xfrm>
          <a:prstGeom prst="ellipse">
            <a:avLst/>
          </a:prstGeom>
          <a:solidFill>
            <a:schemeClr val="accent3">
              <a:lumMod val="75000"/>
              <a:alpha val="2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500" b="1" u="sng" dirty="0">
                <a:solidFill>
                  <a:srgbClr val="FFC000"/>
                </a:solidFill>
              </a:rPr>
              <a:t>Services</a:t>
            </a:r>
          </a:p>
        </p:txBody>
      </p:sp>
      <p:sp>
        <p:nvSpPr>
          <p:cNvPr id="7" name="Oval 6"/>
          <p:cNvSpPr/>
          <p:nvPr/>
        </p:nvSpPr>
        <p:spPr>
          <a:xfrm>
            <a:off x="2628900" y="2846388"/>
            <a:ext cx="4078288" cy="3835400"/>
          </a:xfrm>
          <a:prstGeom prst="ellipse">
            <a:avLst/>
          </a:prstGeom>
          <a:solidFill>
            <a:schemeClr val="accent2">
              <a:lumMod val="75000"/>
              <a:alpha val="25000"/>
            </a:schemeClr>
          </a:solidFill>
          <a:ln>
            <a:solidFill>
              <a:srgbClr val="C0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500" b="1" u="sng" dirty="0">
                <a:solidFill>
                  <a:srgbClr val="FFC000"/>
                </a:solidFill>
              </a:rPr>
              <a:t>Public Outreach</a:t>
            </a:r>
          </a:p>
        </p:txBody>
      </p:sp>
      <p:sp>
        <p:nvSpPr>
          <p:cNvPr id="9" name="TextBox 8"/>
          <p:cNvSpPr txBox="1"/>
          <p:nvPr/>
        </p:nvSpPr>
        <p:spPr>
          <a:xfrm>
            <a:off x="457200" y="1676400"/>
            <a:ext cx="3886200" cy="1677988"/>
          </a:xfrm>
          <a:prstGeom prst="rect">
            <a:avLst/>
          </a:prstGeom>
          <a:noFill/>
        </p:spPr>
        <p:txBody>
          <a:bodyPr>
            <a:spAutoFit/>
          </a:bodyPr>
          <a:lstStyle/>
          <a:p>
            <a:pPr marL="285750" indent="-285750">
              <a:spcBef>
                <a:spcPts val="600"/>
              </a:spcBef>
              <a:buFont typeface="Arial" panose="020B0604020202020204" pitchFamily="34" charset="0"/>
              <a:buChar char="•"/>
              <a:defRPr/>
            </a:pPr>
            <a:r>
              <a:rPr lang="en-US" sz="2200" dirty="0">
                <a:solidFill>
                  <a:srgbClr val="FFFFFF"/>
                </a:solidFill>
                <a:latin typeface="+mn-lt"/>
              </a:rPr>
              <a:t>Hazards Analysis Site Visits</a:t>
            </a:r>
          </a:p>
          <a:p>
            <a:pPr marL="285750" indent="-285750">
              <a:spcBef>
                <a:spcPts val="600"/>
              </a:spcBef>
              <a:buFont typeface="Arial" panose="020B0604020202020204" pitchFamily="34" charset="0"/>
              <a:buChar char="•"/>
              <a:defRPr/>
            </a:pPr>
            <a:r>
              <a:rPr lang="en-US" sz="2200" dirty="0">
                <a:solidFill>
                  <a:srgbClr val="FFFFFF"/>
                </a:solidFill>
                <a:latin typeface="+mn-lt"/>
              </a:rPr>
              <a:t>LEPC Organizational Functions</a:t>
            </a:r>
          </a:p>
          <a:p>
            <a:pPr marL="285750" indent="-285750">
              <a:spcBef>
                <a:spcPts val="600"/>
              </a:spcBef>
              <a:buFont typeface="Arial" panose="020B0604020202020204" pitchFamily="34" charset="0"/>
              <a:buChar char="•"/>
              <a:defRPr/>
            </a:pPr>
            <a:r>
              <a:rPr lang="en-US" sz="2200" dirty="0">
                <a:solidFill>
                  <a:srgbClr val="FFFFFF"/>
                </a:solidFill>
                <a:latin typeface="+mn-lt"/>
              </a:rPr>
              <a:t>Tier II Reporting </a:t>
            </a:r>
          </a:p>
          <a:p>
            <a:pPr marL="285750" indent="-285750">
              <a:spcBef>
                <a:spcPts val="600"/>
              </a:spcBef>
              <a:buFont typeface="Arial" panose="020B0604020202020204" pitchFamily="34" charset="0"/>
              <a:buChar char="•"/>
              <a:defRPr/>
            </a:pPr>
            <a:r>
              <a:rPr lang="en-US" sz="2200" dirty="0">
                <a:solidFill>
                  <a:srgbClr val="FFFFFF"/>
                </a:solidFill>
                <a:latin typeface="+mn-lt"/>
              </a:rPr>
              <a:t>LEPC HazMat Response Plan</a:t>
            </a:r>
          </a:p>
        </p:txBody>
      </p:sp>
      <p:sp>
        <p:nvSpPr>
          <p:cNvPr id="10" name="TextBox 9"/>
          <p:cNvSpPr txBox="1"/>
          <p:nvPr/>
        </p:nvSpPr>
        <p:spPr>
          <a:xfrm>
            <a:off x="5029200" y="1676400"/>
            <a:ext cx="3352800" cy="1262063"/>
          </a:xfrm>
          <a:prstGeom prst="rect">
            <a:avLst/>
          </a:prstGeom>
          <a:noFill/>
        </p:spPr>
        <p:txBody>
          <a:bodyPr>
            <a:spAutoFit/>
          </a:bodyPr>
          <a:lstStyle/>
          <a:p>
            <a:pPr marL="285750" indent="-285750">
              <a:spcBef>
                <a:spcPts val="600"/>
              </a:spcBef>
              <a:spcAft>
                <a:spcPts val="600"/>
              </a:spcAft>
              <a:buFont typeface="Arial" panose="020B0604020202020204" pitchFamily="34" charset="0"/>
              <a:buChar char="•"/>
              <a:defRPr/>
            </a:pPr>
            <a:r>
              <a:rPr lang="en-US" sz="2200" dirty="0">
                <a:solidFill>
                  <a:srgbClr val="FFFFFF"/>
                </a:solidFill>
                <a:latin typeface="+mn-lt"/>
              </a:rPr>
              <a:t>Technical Assistance</a:t>
            </a:r>
          </a:p>
          <a:p>
            <a:pPr marL="285750" indent="-285750">
              <a:spcBef>
                <a:spcPts val="600"/>
              </a:spcBef>
              <a:spcAft>
                <a:spcPts val="600"/>
              </a:spcAft>
              <a:buFont typeface="Arial" panose="020B0604020202020204" pitchFamily="34" charset="0"/>
              <a:buChar char="•"/>
              <a:defRPr/>
            </a:pPr>
            <a:r>
              <a:rPr lang="en-US" sz="2200" dirty="0">
                <a:solidFill>
                  <a:srgbClr val="FFFFFF"/>
                </a:solidFill>
                <a:latin typeface="+mn-lt"/>
              </a:rPr>
              <a:t>Training/Exercises for Public and Private Entities </a:t>
            </a:r>
          </a:p>
        </p:txBody>
      </p:sp>
      <p:sp>
        <p:nvSpPr>
          <p:cNvPr id="14" name="TextBox 13"/>
          <p:cNvSpPr txBox="1"/>
          <p:nvPr/>
        </p:nvSpPr>
        <p:spPr>
          <a:xfrm>
            <a:off x="2895600" y="4208463"/>
            <a:ext cx="3811588" cy="1416050"/>
          </a:xfrm>
          <a:prstGeom prst="rect">
            <a:avLst/>
          </a:prstGeom>
          <a:noFill/>
        </p:spPr>
        <p:txBody>
          <a:bodyPr>
            <a:spAutoFit/>
          </a:bodyPr>
          <a:lstStyle/>
          <a:p>
            <a:pPr marL="342900" indent="-342900">
              <a:spcBef>
                <a:spcPts val="600"/>
              </a:spcBef>
              <a:spcAft>
                <a:spcPts val="600"/>
              </a:spcAft>
              <a:buFont typeface="Arial"/>
              <a:buChar char="•"/>
              <a:tabLst>
                <a:tab pos="457200" algn="l"/>
              </a:tabLst>
              <a:defRPr/>
            </a:pPr>
            <a:r>
              <a:rPr lang="en-US" sz="2200" dirty="0">
                <a:solidFill>
                  <a:srgbClr val="FFFFFF"/>
                </a:solidFill>
                <a:latin typeface="+mn-lt"/>
                <a:ea typeface="Times New Roman"/>
                <a:cs typeface="Times New Roman"/>
              </a:rPr>
              <a:t>HazMat Awareness Week</a:t>
            </a:r>
          </a:p>
          <a:p>
            <a:pPr marL="342900" indent="-342900">
              <a:spcBef>
                <a:spcPts val="600"/>
              </a:spcBef>
              <a:spcAft>
                <a:spcPts val="600"/>
              </a:spcAft>
              <a:buFont typeface="Arial"/>
              <a:buChar char="•"/>
              <a:tabLst>
                <a:tab pos="457200" algn="l"/>
              </a:tabLst>
              <a:defRPr/>
            </a:pPr>
            <a:r>
              <a:rPr lang="en-US" sz="2200" dirty="0">
                <a:solidFill>
                  <a:srgbClr val="FFFFFF"/>
                </a:solidFill>
                <a:latin typeface="+mn-lt"/>
                <a:ea typeface="Times New Roman"/>
                <a:cs typeface="Times New Roman"/>
              </a:rPr>
              <a:t>“How to Comply” Workshops</a:t>
            </a:r>
          </a:p>
          <a:p>
            <a:pPr marL="342900" indent="-342900">
              <a:spcBef>
                <a:spcPts val="600"/>
              </a:spcBef>
              <a:spcAft>
                <a:spcPts val="600"/>
              </a:spcAft>
              <a:buFont typeface="Arial"/>
              <a:buChar char="•"/>
              <a:tabLst>
                <a:tab pos="457200" algn="l"/>
              </a:tabLst>
              <a:defRPr/>
            </a:pPr>
            <a:r>
              <a:rPr lang="en-US" sz="2200" dirty="0">
                <a:solidFill>
                  <a:srgbClr val="FFFFFF"/>
                </a:solidFill>
                <a:latin typeface="+mn-lt"/>
                <a:ea typeface="Times New Roman"/>
                <a:cs typeface="Times New Roman"/>
              </a:rPr>
              <a:t>E-Plan Electronic Tier II Filing</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algn="ctr" eaLnBrk="1" fontAlgn="auto" hangingPunct="1">
              <a:spcAft>
                <a:spcPts val="0"/>
              </a:spcAft>
              <a:defRPr/>
            </a:pPr>
            <a:r>
              <a:rPr lang="en-US" sz="4800" dirty="0">
                <a:ln w="13335" cmpd="sng">
                  <a:solidFill>
                    <a:srgbClr val="759AA5">
                      <a:lumMod val="50000"/>
                    </a:srgbClr>
                  </a:solidFill>
                  <a:prstDash val="solid"/>
                </a:ln>
                <a:solidFill>
                  <a:srgbClr val="B9AB6F">
                    <a:tint val="1000"/>
                  </a:srgbClr>
                </a:solidFill>
              </a:rPr>
              <a:t>Section 302 </a:t>
            </a:r>
            <a:br>
              <a:rPr lang="en-US" sz="4800" dirty="0">
                <a:ln w="13335" cmpd="sng">
                  <a:solidFill>
                    <a:srgbClr val="759AA5">
                      <a:lumMod val="50000"/>
                    </a:srgbClr>
                  </a:solidFill>
                  <a:prstDash val="solid"/>
                </a:ln>
                <a:solidFill>
                  <a:srgbClr val="B9AB6F">
                    <a:tint val="1000"/>
                  </a:srgbClr>
                </a:solidFill>
              </a:rPr>
            </a:br>
            <a:r>
              <a:rPr lang="en-US" sz="4800" dirty="0">
                <a:ln w="13335" cmpd="sng">
                  <a:solidFill>
                    <a:srgbClr val="759AA5">
                      <a:lumMod val="50000"/>
                    </a:srgbClr>
                  </a:solidFill>
                  <a:prstDash val="solid"/>
                </a:ln>
                <a:solidFill>
                  <a:srgbClr val="B9AB6F">
                    <a:tint val="1000"/>
                  </a:srgbClr>
                </a:solidFill>
              </a:rPr>
              <a:t>Substances &amp; Notification </a:t>
            </a:r>
            <a:endParaRPr lang="en-US" dirty="0">
              <a:solidFill>
                <a:schemeClr val="accent6">
                  <a:tint val="1000"/>
                </a:schemeClr>
              </a:solidFill>
            </a:endParaRPr>
          </a:p>
        </p:txBody>
      </p:sp>
      <p:sp>
        <p:nvSpPr>
          <p:cNvPr id="3" name="Text Placeholder 2"/>
          <p:cNvSpPr>
            <a:spLocks noGrp="1"/>
          </p:cNvSpPr>
          <p:nvPr>
            <p:ph type="body" sz="half" idx="1"/>
          </p:nvPr>
        </p:nvSpPr>
        <p:spPr>
          <a:xfrm>
            <a:off x="228600" y="2057400"/>
            <a:ext cx="8763000" cy="4267200"/>
          </a:xfrm>
        </p:spPr>
        <p:txBody>
          <a:bodyPr rtlCol="0">
            <a:normAutofit lnSpcReduction="10000"/>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Purpose of Section 302 is to establish and identify a list of substances and gather information on facilities of most concern for emergency planning and response</a:t>
            </a:r>
          </a:p>
          <a:p>
            <a:pPr marL="0" indent="0" eaLnBrk="1" fontAlgn="auto" hangingPunct="1">
              <a:spcAft>
                <a:spcPts val="0"/>
              </a:spcAft>
              <a:buClr>
                <a:schemeClr val="accent1">
                  <a:lumMod val="60000"/>
                  <a:lumOff val="40000"/>
                </a:schemeClr>
              </a:buClr>
              <a:buFont typeface="Arial" pitchFamily="34" charset="0"/>
              <a:buNone/>
              <a:defRPr/>
            </a:pPr>
            <a:endParaRPr lang="en-US" sz="32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That list is known as the </a:t>
            </a:r>
            <a:r>
              <a:rPr lang="en-US" sz="3200" dirty="0"/>
              <a:t>EPA’s “List of </a:t>
            </a:r>
            <a:r>
              <a:rPr lang="en-US" sz="3200" dirty="0" smtClean="0"/>
              <a:t>Lists”</a:t>
            </a:r>
          </a:p>
          <a:p>
            <a:pPr marL="274320" indent="-274320" eaLnBrk="1" fontAlgn="auto" hangingPunct="1">
              <a:spcAft>
                <a:spcPts val="0"/>
              </a:spcAft>
              <a:buClr>
                <a:schemeClr val="accent1">
                  <a:lumMod val="60000"/>
                  <a:lumOff val="40000"/>
                </a:schemeClr>
              </a:buClr>
              <a:buFont typeface="Arial" pitchFamily="34" charset="0"/>
              <a:buChar char="•"/>
              <a:defRPr/>
            </a:pPr>
            <a:endParaRPr lang="en-US" sz="3200" b="1" u="sng" dirty="0">
              <a:solidFill>
                <a:srgbClr val="FFC000"/>
              </a:solidFill>
            </a:endParaRPr>
          </a:p>
          <a:p>
            <a:pPr marL="0" indent="0" algn="ctr" eaLnBrk="1" fontAlgn="auto" hangingPunct="1">
              <a:spcAft>
                <a:spcPts val="0"/>
              </a:spcAft>
              <a:buClr>
                <a:schemeClr val="accent1">
                  <a:lumMod val="60000"/>
                  <a:lumOff val="40000"/>
                </a:schemeClr>
              </a:buClr>
              <a:buFont typeface="Arial" pitchFamily="34" charset="0"/>
              <a:buNone/>
              <a:defRPr/>
            </a:pPr>
            <a:r>
              <a:rPr lang="en-US" sz="3200" b="1" u="sng" dirty="0" smtClean="0">
                <a:solidFill>
                  <a:srgbClr val="FFC000"/>
                </a:solidFill>
              </a:rPr>
              <a:t>Focus on Extremely Hazardous Substances (EHS)</a:t>
            </a:r>
            <a:endParaRPr lang="en-US" sz="3200" b="1" u="sng" dirty="0">
              <a:solidFill>
                <a:srgbClr val="FFC000"/>
              </a:solidFill>
            </a:endParaRPr>
          </a:p>
        </p:txBody>
      </p:sp>
      <p:sp>
        <p:nvSpPr>
          <p:cNvPr id="204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B8A5C20-DFD5-4F91-B355-A40ECCE5FA58}" type="slidenum">
              <a:rPr lang="en-US" altLang="en-US" smtClean="0">
                <a:solidFill>
                  <a:srgbClr val="FFFFFF"/>
                </a:solidFill>
              </a:rPr>
              <a:pPr/>
              <a:t>12</a:t>
            </a:fld>
            <a:endParaRPr lang="en-US" altLang="en-US" smtClean="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algn="ctr" eaLnBrk="1" fontAlgn="auto" hangingPunct="1">
              <a:spcAft>
                <a:spcPts val="0"/>
              </a:spcAft>
              <a:defRPr/>
            </a:pPr>
            <a:r>
              <a:rPr lang="en-US" sz="4800" dirty="0">
                <a:ln w="13335" cmpd="sng">
                  <a:solidFill>
                    <a:srgbClr val="759AA5">
                      <a:lumMod val="50000"/>
                    </a:srgbClr>
                  </a:solidFill>
                  <a:prstDash val="solid"/>
                </a:ln>
                <a:solidFill>
                  <a:srgbClr val="B9AB6F">
                    <a:tint val="1000"/>
                  </a:srgbClr>
                </a:solidFill>
              </a:rPr>
              <a:t>Section </a:t>
            </a:r>
            <a:r>
              <a:rPr lang="en-US" sz="4800" dirty="0" smtClean="0">
                <a:ln w="13335" cmpd="sng">
                  <a:solidFill>
                    <a:srgbClr val="759AA5">
                      <a:lumMod val="50000"/>
                    </a:srgbClr>
                  </a:solidFill>
                  <a:prstDash val="solid"/>
                </a:ln>
                <a:solidFill>
                  <a:srgbClr val="B9AB6F">
                    <a:tint val="1000"/>
                  </a:srgbClr>
                </a:solidFill>
              </a:rPr>
              <a:t>303 </a:t>
            </a:r>
            <a:r>
              <a:rPr lang="en-US" sz="4800" dirty="0">
                <a:ln w="13335" cmpd="sng">
                  <a:solidFill>
                    <a:srgbClr val="759AA5">
                      <a:lumMod val="50000"/>
                    </a:srgbClr>
                  </a:solidFill>
                  <a:prstDash val="solid"/>
                </a:ln>
                <a:solidFill>
                  <a:srgbClr val="B9AB6F">
                    <a:tint val="1000"/>
                  </a:srgbClr>
                </a:solidFill>
              </a:rPr>
              <a:t/>
            </a:r>
            <a:br>
              <a:rPr lang="en-US" sz="4800" dirty="0">
                <a:ln w="13335" cmpd="sng">
                  <a:solidFill>
                    <a:srgbClr val="759AA5">
                      <a:lumMod val="50000"/>
                    </a:srgbClr>
                  </a:solidFill>
                  <a:prstDash val="solid"/>
                </a:ln>
                <a:solidFill>
                  <a:srgbClr val="B9AB6F">
                    <a:tint val="1000"/>
                  </a:srgbClr>
                </a:solidFill>
              </a:rPr>
            </a:br>
            <a:r>
              <a:rPr lang="en-US" sz="4800" dirty="0" smtClean="0">
                <a:ln w="13335" cmpd="sng">
                  <a:solidFill>
                    <a:srgbClr val="759AA5">
                      <a:lumMod val="50000"/>
                    </a:srgbClr>
                  </a:solidFill>
                  <a:prstDash val="solid"/>
                </a:ln>
                <a:solidFill>
                  <a:srgbClr val="B9AB6F">
                    <a:tint val="1000"/>
                  </a:srgbClr>
                </a:solidFill>
              </a:rPr>
              <a:t>Emergency Response Plans</a:t>
            </a:r>
            <a:endParaRPr lang="en-US" dirty="0">
              <a:solidFill>
                <a:schemeClr val="accent6">
                  <a:tint val="1000"/>
                </a:schemeClr>
              </a:solidFill>
            </a:endParaRPr>
          </a:p>
        </p:txBody>
      </p:sp>
      <p:sp>
        <p:nvSpPr>
          <p:cNvPr id="3" name="Text Placeholder 2"/>
          <p:cNvSpPr>
            <a:spLocks noGrp="1"/>
          </p:cNvSpPr>
          <p:nvPr>
            <p:ph type="body" sz="half" idx="1"/>
          </p:nvPr>
        </p:nvSpPr>
        <p:spPr>
          <a:xfrm>
            <a:off x="228600" y="2209800"/>
            <a:ext cx="8763000" cy="4343400"/>
          </a:xfrm>
        </p:spPr>
        <p:txBody>
          <a:bodyPr rtlCol="0">
            <a:normAutofit lnSpcReduction="10000"/>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Requires LEPCs to prepare an emergency response plan for the district, and review annually.</a:t>
            </a:r>
          </a:p>
          <a:p>
            <a:pPr marL="0" indent="0" eaLnBrk="1" fontAlgn="auto" hangingPunct="1">
              <a:spcAft>
                <a:spcPts val="0"/>
              </a:spcAft>
              <a:buClr>
                <a:schemeClr val="accent1">
                  <a:lumMod val="60000"/>
                  <a:lumOff val="40000"/>
                </a:schemeClr>
              </a:buClr>
              <a:buFont typeface="Arial" pitchFamily="34" charset="0"/>
              <a:buNone/>
              <a:defRPr/>
            </a:pPr>
            <a:endParaRPr lang="en-US"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This is done with information we collect from annual Tier II reporting (mostly EHS chemicals), an other sources. </a:t>
            </a:r>
          </a:p>
          <a:p>
            <a:pPr marL="0" indent="0" eaLnBrk="1" fontAlgn="auto" hangingPunct="1">
              <a:spcAft>
                <a:spcPts val="0"/>
              </a:spcAft>
              <a:buClr>
                <a:schemeClr val="accent1">
                  <a:lumMod val="60000"/>
                  <a:lumOff val="40000"/>
                </a:schemeClr>
              </a:buClr>
              <a:buFont typeface="Arial" pitchFamily="34" charset="0"/>
              <a:buNone/>
              <a:defRPr/>
            </a:pPr>
            <a:endParaRPr lang="en-US"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We then train and exercise towards the hazards identified in the district.</a:t>
            </a:r>
            <a:endParaRPr lang="en-US" sz="3200" dirty="0"/>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0FF4124-7D0C-474D-9DC7-CD11545BE1B5}" type="slidenum">
              <a:rPr lang="en-US" altLang="en-US" smtClean="0">
                <a:solidFill>
                  <a:srgbClr val="FFFFFF"/>
                </a:solidFill>
              </a:rPr>
              <a:pPr/>
              <a:t>13</a:t>
            </a:fld>
            <a:endParaRPr lang="en-US" altLang="en-US" smtClean="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371600"/>
          </a:xfrm>
        </p:spPr>
        <p:txBody>
          <a:bodyPr>
            <a:noAutofit/>
          </a:bodyPr>
          <a:lstStyle/>
          <a:p>
            <a:pPr algn="ctr" eaLnBrk="1" fontAlgn="auto" hangingPunct="1">
              <a:spcAft>
                <a:spcPts val="0"/>
              </a:spcAft>
              <a:defRPr/>
            </a:pPr>
            <a:r>
              <a:rPr lang="en-US" sz="4800" dirty="0">
                <a:ln w="13335" cmpd="sng">
                  <a:solidFill>
                    <a:srgbClr val="759AA5">
                      <a:lumMod val="50000"/>
                    </a:srgbClr>
                  </a:solidFill>
                  <a:prstDash val="solid"/>
                </a:ln>
                <a:solidFill>
                  <a:srgbClr val="B9AB6F">
                    <a:tint val="1000"/>
                  </a:srgbClr>
                </a:solidFill>
              </a:rPr>
              <a:t/>
            </a:r>
            <a:br>
              <a:rPr lang="en-US" sz="4800" dirty="0">
                <a:ln w="13335" cmpd="sng">
                  <a:solidFill>
                    <a:srgbClr val="759AA5">
                      <a:lumMod val="50000"/>
                    </a:srgbClr>
                  </a:solidFill>
                  <a:prstDash val="solid"/>
                </a:ln>
                <a:solidFill>
                  <a:srgbClr val="B9AB6F">
                    <a:tint val="1000"/>
                  </a:srgbClr>
                </a:solidFill>
              </a:rPr>
            </a:br>
            <a:r>
              <a:rPr lang="en-US" sz="4800" dirty="0" smtClean="0">
                <a:ln w="13335" cmpd="sng">
                  <a:solidFill>
                    <a:srgbClr val="759AA5">
                      <a:lumMod val="50000"/>
                    </a:srgbClr>
                  </a:solidFill>
                  <a:prstDash val="solid"/>
                </a:ln>
                <a:solidFill>
                  <a:srgbClr val="B9AB6F">
                    <a:tint val="1000"/>
                  </a:srgbClr>
                </a:solidFill>
              </a:rPr>
              <a:t>Section 303 </a:t>
            </a:r>
            <a:br>
              <a:rPr lang="en-US" sz="4800" dirty="0" smtClean="0">
                <a:ln w="13335" cmpd="sng">
                  <a:solidFill>
                    <a:srgbClr val="759AA5">
                      <a:lumMod val="50000"/>
                    </a:srgbClr>
                  </a:solidFill>
                  <a:prstDash val="solid"/>
                </a:ln>
                <a:solidFill>
                  <a:srgbClr val="B9AB6F">
                    <a:tint val="1000"/>
                  </a:srgbClr>
                </a:solidFill>
              </a:rPr>
            </a:br>
            <a:r>
              <a:rPr lang="en-US" sz="4800" dirty="0" smtClean="0">
                <a:ln w="13335" cmpd="sng">
                  <a:solidFill>
                    <a:srgbClr val="759AA5">
                      <a:lumMod val="50000"/>
                    </a:srgbClr>
                  </a:solidFill>
                  <a:prstDash val="solid"/>
                </a:ln>
                <a:solidFill>
                  <a:srgbClr val="B9AB6F">
                    <a:tint val="1000"/>
                  </a:srgbClr>
                </a:solidFill>
              </a:rPr>
              <a:t>Facility Requirements</a:t>
            </a:r>
            <a:endParaRPr lang="en-US" sz="4800" dirty="0">
              <a:solidFill>
                <a:schemeClr val="accent6">
                  <a:tint val="1000"/>
                </a:schemeClr>
              </a:solidFill>
            </a:endParaRPr>
          </a:p>
        </p:txBody>
      </p:sp>
      <p:sp>
        <p:nvSpPr>
          <p:cNvPr id="3" name="Content Placeholder 2"/>
          <p:cNvSpPr>
            <a:spLocks noGrp="1"/>
          </p:cNvSpPr>
          <p:nvPr>
            <p:ph idx="1"/>
          </p:nvPr>
        </p:nvSpPr>
        <p:spPr>
          <a:xfrm>
            <a:off x="228600" y="1600200"/>
            <a:ext cx="8686800" cy="5029200"/>
          </a:xfrm>
        </p:spPr>
        <p:txBody>
          <a:bodyPr rtlCol="0">
            <a:normAutofit lnSpcReduction="10000"/>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Appoint a facility representative who can participate in planning process (facility contact)</a:t>
            </a:r>
          </a:p>
          <a:p>
            <a:pPr marL="0" indent="0" eaLnBrk="1" fontAlgn="auto" hangingPunct="1">
              <a:spcAft>
                <a:spcPts val="0"/>
              </a:spcAft>
              <a:buClr>
                <a:schemeClr val="accent1">
                  <a:lumMod val="60000"/>
                  <a:lumOff val="40000"/>
                </a:schemeClr>
              </a:buClr>
              <a:buFont typeface="Arial" pitchFamily="34" charset="0"/>
              <a:buNone/>
              <a:defRPr/>
            </a:pPr>
            <a:endParaRPr lang="en-US"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Facility representative is expected to</a:t>
            </a:r>
            <a:r>
              <a:rPr lang="en-US" sz="3200" dirty="0"/>
              <a:t> n</a:t>
            </a:r>
            <a:r>
              <a:rPr lang="en-US" sz="3200" dirty="0" smtClean="0"/>
              <a:t>otify SERC, LEPC, &amp; local fire department of changes. These changes may include:</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Modification to the amount of chemicals stored</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Changes in storage locations</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Process changes</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Changes in emergency contacts</a:t>
            </a:r>
            <a:endParaRPr lang="en-US" sz="2800" dirty="0">
              <a:solidFill>
                <a:srgbClr val="FFC000"/>
              </a:solidFill>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D5C1446-A011-43CB-9EF8-F81209BFB241}" type="slidenum">
              <a:rPr lang="en-US" altLang="en-US" smtClean="0">
                <a:solidFill>
                  <a:schemeClr val="tx2"/>
                </a:solidFill>
              </a:rPr>
              <a:pPr/>
              <a:t>14</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838200"/>
          </a:xfrm>
        </p:spPr>
        <p:txBody>
          <a:bodyPr>
            <a:normAutofit/>
          </a:bodyPr>
          <a:lstStyle/>
          <a:p>
            <a:pPr algn="ctr"/>
            <a:r>
              <a:rPr lang="en-US" altLang="en-US" sz="4800" i="0" dirty="0" smtClean="0">
                <a:solidFill>
                  <a:srgbClr val="FFC000"/>
                </a:solidFill>
              </a:rPr>
              <a:t>Accidents Still Happen</a:t>
            </a:r>
          </a:p>
        </p:txBody>
      </p:sp>
      <p:sp>
        <p:nvSpPr>
          <p:cNvPr id="5123" name="Rectangle 3"/>
          <p:cNvSpPr>
            <a:spLocks noGrp="1" noChangeArrowheads="1"/>
          </p:cNvSpPr>
          <p:nvPr>
            <p:ph idx="1"/>
          </p:nvPr>
        </p:nvSpPr>
        <p:spPr>
          <a:xfrm>
            <a:off x="228600" y="1066800"/>
            <a:ext cx="8610600" cy="5334000"/>
          </a:xfrm>
        </p:spPr>
        <p:txBody>
          <a:bodyPr/>
          <a:lstStyle/>
          <a:p>
            <a:pPr>
              <a:buFontTx/>
              <a:buNone/>
            </a:pPr>
            <a:r>
              <a:rPr lang="en-US" altLang="en-US" sz="3200" dirty="0" smtClean="0"/>
              <a:t>	</a:t>
            </a:r>
          </a:p>
          <a:p>
            <a:pPr>
              <a:buFontTx/>
              <a:buNone/>
            </a:pPr>
            <a:r>
              <a:rPr lang="en-US" altLang="en-US" sz="3200" dirty="0"/>
              <a:t>	</a:t>
            </a:r>
            <a:r>
              <a:rPr lang="en-US" altLang="en-US" sz="3200" dirty="0" smtClean="0"/>
              <a:t>Although we have a regulatory framework and chemical reporting system in place, accidents still happen. </a:t>
            </a:r>
          </a:p>
          <a:p>
            <a:pPr>
              <a:buFontTx/>
              <a:buNone/>
            </a:pPr>
            <a:endParaRPr lang="en-US" altLang="en-US" sz="3200" dirty="0" smtClean="0"/>
          </a:p>
          <a:p>
            <a:pPr>
              <a:buFontTx/>
              <a:buNone/>
            </a:pPr>
            <a:r>
              <a:rPr lang="en-US" altLang="en-US" sz="3200" dirty="0" smtClean="0"/>
              <a:t>Examples: </a:t>
            </a:r>
            <a:endParaRPr lang="en-US" altLang="en-US" sz="3200" dirty="0"/>
          </a:p>
          <a:p>
            <a:r>
              <a:rPr lang="en-US" altLang="en-US" sz="3200" dirty="0" smtClean="0"/>
              <a:t>T-2 Laboratories in Jacksonville</a:t>
            </a:r>
          </a:p>
          <a:p>
            <a:r>
              <a:rPr lang="en-US" altLang="en-US" sz="3200" dirty="0" smtClean="0"/>
              <a:t>West, Texas Fertilizer Plant Explosion</a:t>
            </a:r>
          </a:p>
        </p:txBody>
      </p:sp>
    </p:spTree>
    <p:extLst>
      <p:ext uri="{BB962C8B-B14F-4D97-AF65-F5344CB8AC3E}">
        <p14:creationId xmlns:p14="http://schemas.microsoft.com/office/powerpoint/2010/main" val="29184780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763000" cy="838200"/>
          </a:xfrm>
        </p:spPr>
        <p:txBody>
          <a:bodyPr>
            <a:normAutofit/>
          </a:bodyPr>
          <a:lstStyle/>
          <a:p>
            <a:pPr algn="ctr"/>
            <a:r>
              <a:rPr lang="en-US" sz="4000" dirty="0" smtClean="0"/>
              <a:t>Executive Order 13650</a:t>
            </a:r>
            <a:endParaRPr lang="en-US" sz="4000" dirty="0"/>
          </a:p>
        </p:txBody>
      </p:sp>
      <p:sp>
        <p:nvSpPr>
          <p:cNvPr id="2" name="Content Placeholder 1"/>
          <p:cNvSpPr>
            <a:spLocks noGrp="1"/>
          </p:cNvSpPr>
          <p:nvPr>
            <p:ph idx="1"/>
          </p:nvPr>
        </p:nvSpPr>
        <p:spPr>
          <a:xfrm>
            <a:off x="457200" y="1143000"/>
            <a:ext cx="8229600" cy="4953000"/>
          </a:xfrm>
        </p:spPr>
        <p:txBody>
          <a:bodyPr/>
          <a:lstStyle/>
          <a:p>
            <a:pPr marL="0" indent="0">
              <a:spcAft>
                <a:spcPts val="600"/>
              </a:spcAft>
              <a:buNone/>
            </a:pPr>
            <a:r>
              <a:rPr lang="en-US" sz="3200" dirty="0" smtClean="0">
                <a:solidFill>
                  <a:srgbClr val="FFC000"/>
                </a:solidFill>
              </a:rPr>
              <a:t>West, Texas explosion led to Executive Order 13650 in August 2013. </a:t>
            </a:r>
          </a:p>
          <a:p>
            <a:r>
              <a:rPr lang="en-US" sz="3200" dirty="0"/>
              <a:t>The focus of the EO is to reduce risks associated with </a:t>
            </a:r>
            <a:r>
              <a:rPr lang="en-US" sz="3200" dirty="0" smtClean="0"/>
              <a:t>hazardous chemicals </a:t>
            </a:r>
            <a:r>
              <a:rPr lang="en-US" sz="3200" dirty="0"/>
              <a:t>to owners and operators, workers, and communities </a:t>
            </a:r>
            <a:r>
              <a:rPr lang="en-US" sz="3200" dirty="0" smtClean="0"/>
              <a:t>by enhancing </a:t>
            </a:r>
            <a:r>
              <a:rPr lang="en-US" sz="3200" dirty="0"/>
              <a:t>the safety and security of chemical </a:t>
            </a:r>
            <a:r>
              <a:rPr lang="en-US" sz="3200" dirty="0" smtClean="0"/>
              <a:t>facilities.</a:t>
            </a:r>
          </a:p>
          <a:p>
            <a:pPr marL="0" indent="0">
              <a:buNone/>
            </a:pPr>
            <a:endParaRPr lang="en-US" sz="1800" dirty="0" smtClean="0"/>
          </a:p>
          <a:p>
            <a:r>
              <a:rPr lang="en-US" sz="3200" dirty="0"/>
              <a:t>M</a:t>
            </a:r>
            <a:r>
              <a:rPr lang="en-US" sz="3200" dirty="0" smtClean="0"/>
              <a:t>ore communication and shared information throughout levels of government. </a:t>
            </a:r>
          </a:p>
          <a:p>
            <a:pPr marL="0" indent="0">
              <a:buNone/>
            </a:pPr>
            <a:endParaRPr lang="en-US" dirty="0"/>
          </a:p>
        </p:txBody>
      </p:sp>
    </p:spTree>
    <p:extLst>
      <p:ext uri="{BB962C8B-B14F-4D97-AF65-F5344CB8AC3E}">
        <p14:creationId xmlns:p14="http://schemas.microsoft.com/office/powerpoint/2010/main" val="37997853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Agenda </a:t>
            </a:r>
            <a:endParaRPr lang="en-US" sz="4800" dirty="0">
              <a:solidFill>
                <a:schemeClr val="accent6">
                  <a:tint val="1000"/>
                </a:schemeClr>
              </a:solidFill>
            </a:endParaRPr>
          </a:p>
        </p:txBody>
      </p:sp>
      <p:sp>
        <p:nvSpPr>
          <p:cNvPr id="3" name="Content Placeholder 2"/>
          <p:cNvSpPr>
            <a:spLocks noGrp="1"/>
          </p:cNvSpPr>
          <p:nvPr>
            <p:ph idx="1"/>
          </p:nvPr>
        </p:nvSpPr>
        <p:spPr>
          <a:xfrm>
            <a:off x="457200" y="1219200"/>
            <a:ext cx="8229600" cy="53340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Framework (Statute/EPCRA)</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600" b="1" u="sng" dirty="0" smtClean="0">
                <a:solidFill>
                  <a:srgbClr val="FFC000"/>
                </a:solidFill>
              </a:rPr>
              <a:t>LEPC HazMat Training and Exercises</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Reporting – Chemical Inventory Reports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t>General Requirements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t>Changes for Reporting</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Information for Emergency Planning</a:t>
            </a:r>
            <a:endParaRPr lang="en-US" sz="3200" b="1" u="sng" dirty="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A9418C6-A4CA-4362-8EA5-3CA8D5EAEE65}" type="slidenum">
              <a:rPr lang="en-US" altLang="en-US" sz="1400" smtClean="0">
                <a:solidFill>
                  <a:schemeClr val="tx2"/>
                </a:solidFill>
              </a:rPr>
              <a:pPr/>
              <a:t>17</a:t>
            </a:fld>
            <a:endParaRPr lang="en-US" altLang="en-US" sz="1400" dirty="0" smtClean="0">
              <a:solidFill>
                <a:schemeClr val="tx2"/>
              </a:solidFill>
            </a:endParaRPr>
          </a:p>
        </p:txBody>
      </p:sp>
    </p:spTree>
    <p:extLst>
      <p:ext uri="{BB962C8B-B14F-4D97-AF65-F5344CB8AC3E}">
        <p14:creationId xmlns:p14="http://schemas.microsoft.com/office/powerpoint/2010/main" val="3161827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4800" dirty="0" smtClean="0">
                <a:solidFill>
                  <a:srgbClr val="FFC000"/>
                </a:solidFill>
              </a:rPr>
              <a:t>2015/16 Accomplishments</a:t>
            </a:r>
            <a:endParaRPr lang="en-US" sz="4800" dirty="0">
              <a:solidFill>
                <a:srgbClr val="FFC000"/>
              </a:solidFill>
            </a:endParaRPr>
          </a:p>
        </p:txBody>
      </p:sp>
      <p:sp>
        <p:nvSpPr>
          <p:cNvPr id="3" name="Content Placeholder 2"/>
          <p:cNvSpPr>
            <a:spLocks noGrp="1"/>
          </p:cNvSpPr>
          <p:nvPr>
            <p:ph idx="1"/>
          </p:nvPr>
        </p:nvSpPr>
        <p:spPr>
          <a:xfrm>
            <a:off x="228600" y="1143000"/>
            <a:ext cx="8458200" cy="5486400"/>
          </a:xfrm>
        </p:spPr>
        <p:txBody>
          <a:bodyPr>
            <a:normAutofit/>
          </a:bodyPr>
          <a:lstStyle/>
          <a:p>
            <a:pPr>
              <a:spcAft>
                <a:spcPts val="600"/>
              </a:spcAft>
            </a:pPr>
            <a:r>
              <a:rPr lang="en-US" sz="3200" dirty="0" smtClean="0"/>
              <a:t>Three Exercises with Regional HazMat Teams</a:t>
            </a:r>
          </a:p>
          <a:p>
            <a:pPr lvl="1">
              <a:spcAft>
                <a:spcPts val="600"/>
              </a:spcAft>
              <a:buFont typeface="Courier New" panose="02070309020205020404" pitchFamily="49" charset="0"/>
              <a:buChar char="o"/>
            </a:pPr>
            <a:r>
              <a:rPr lang="en-US" sz="2800" b="1" dirty="0" smtClean="0"/>
              <a:t>Clay County Fire/Rescue</a:t>
            </a:r>
          </a:p>
          <a:p>
            <a:pPr lvl="1">
              <a:spcAft>
                <a:spcPts val="600"/>
              </a:spcAft>
              <a:buFont typeface="Courier New" panose="02070309020205020404" pitchFamily="49" charset="0"/>
              <a:buChar char="o"/>
            </a:pPr>
            <a:r>
              <a:rPr lang="en-US" sz="2800" b="1" dirty="0" smtClean="0"/>
              <a:t>Jacksonville Fire/Rescue</a:t>
            </a:r>
          </a:p>
          <a:p>
            <a:pPr lvl="1">
              <a:spcAft>
                <a:spcPts val="600"/>
              </a:spcAft>
              <a:buFont typeface="Courier New" panose="02070309020205020404" pitchFamily="49" charset="0"/>
              <a:buChar char="o"/>
            </a:pPr>
            <a:r>
              <a:rPr lang="en-US" sz="2800" b="1" dirty="0" smtClean="0"/>
              <a:t>St. Johns County Fire/Rescue</a:t>
            </a:r>
            <a:endParaRPr lang="en-US" sz="2800" b="1" dirty="0"/>
          </a:p>
          <a:p>
            <a:pPr lvl="1">
              <a:spcAft>
                <a:spcPts val="600"/>
              </a:spcAft>
              <a:buFont typeface="Courier New" panose="02070309020205020404" pitchFamily="49" charset="0"/>
              <a:buChar char="o"/>
            </a:pPr>
            <a:endParaRPr lang="en-US" sz="100" b="1" dirty="0" smtClean="0"/>
          </a:p>
          <a:p>
            <a:pPr lvl="0">
              <a:spcAft>
                <a:spcPts val="600"/>
              </a:spcAft>
            </a:pPr>
            <a:r>
              <a:rPr lang="en-US" sz="3200" dirty="0" smtClean="0"/>
              <a:t>“ How to Comply” &amp; E-Plan Workshops</a:t>
            </a:r>
            <a:endParaRPr lang="en-US" sz="3200" dirty="0"/>
          </a:p>
          <a:p>
            <a:pPr lvl="1">
              <a:spcAft>
                <a:spcPts val="600"/>
              </a:spcAft>
              <a:buFont typeface="Courier New" panose="02070309020205020404" pitchFamily="49" charset="0"/>
              <a:buChar char="o"/>
            </a:pPr>
            <a:r>
              <a:rPr lang="en-US" sz="2800" b="1" dirty="0" smtClean="0"/>
              <a:t>Attended by 100+ people</a:t>
            </a:r>
          </a:p>
          <a:p>
            <a:pPr marL="365125" lvl="1" indent="0">
              <a:spcAft>
                <a:spcPts val="600"/>
              </a:spcAft>
              <a:buNone/>
            </a:pPr>
            <a:endParaRPr lang="en-US" sz="600" b="1" dirty="0" smtClean="0"/>
          </a:p>
          <a:p>
            <a:pPr lvl="0">
              <a:spcAft>
                <a:spcPts val="600"/>
              </a:spcAft>
            </a:pPr>
            <a:r>
              <a:rPr lang="en-US" sz="3200" dirty="0" smtClean="0"/>
              <a:t>HazMat Training (FY 2015-2016)</a:t>
            </a:r>
          </a:p>
          <a:p>
            <a:pPr lvl="1">
              <a:spcAft>
                <a:spcPts val="600"/>
              </a:spcAft>
              <a:buFont typeface="Courier New" panose="02070309020205020404" pitchFamily="49" charset="0"/>
              <a:buChar char="o"/>
            </a:pPr>
            <a:r>
              <a:rPr lang="en-US" sz="2800" b="1" dirty="0" smtClean="0"/>
              <a:t>19 classes, 361 people trained, $150.48/person</a:t>
            </a:r>
          </a:p>
          <a:p>
            <a:pPr lvl="1">
              <a:spcAft>
                <a:spcPts val="600"/>
              </a:spcAft>
            </a:pPr>
            <a:endParaRPr lang="en-US" dirty="0">
              <a:solidFill>
                <a:prstClr val="black"/>
              </a:solidFill>
            </a:endParaRPr>
          </a:p>
          <a:p>
            <a:pPr lvl="1"/>
            <a:endParaRPr lang="en-US" dirty="0" smtClean="0"/>
          </a:p>
        </p:txBody>
      </p:sp>
    </p:spTree>
    <p:extLst>
      <p:ext uri="{BB962C8B-B14F-4D97-AF65-F5344CB8AC3E}">
        <p14:creationId xmlns:p14="http://schemas.microsoft.com/office/powerpoint/2010/main" val="18269146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4800" dirty="0" smtClean="0">
                <a:solidFill>
                  <a:srgbClr val="FFC000"/>
                </a:solidFill>
              </a:rPr>
              <a:t>2015/16 Training</a:t>
            </a:r>
            <a:endParaRPr lang="en-US" sz="4800" dirty="0">
              <a:solidFill>
                <a:srgbClr val="FFC000"/>
              </a:solidFill>
            </a:endParaRPr>
          </a:p>
        </p:txBody>
      </p:sp>
      <p:sp>
        <p:nvSpPr>
          <p:cNvPr id="3" name="Content Placeholder 2"/>
          <p:cNvSpPr>
            <a:spLocks noGrp="1"/>
          </p:cNvSpPr>
          <p:nvPr>
            <p:ph idx="1"/>
          </p:nvPr>
        </p:nvSpPr>
        <p:spPr>
          <a:xfrm>
            <a:off x="228600" y="838200"/>
            <a:ext cx="8458200" cy="5287963"/>
          </a:xfrm>
        </p:spPr>
        <p:txBody>
          <a:bodyPr>
            <a:normAutofit/>
          </a:bodyPr>
          <a:lstStyle/>
          <a:p>
            <a:pPr lvl="1">
              <a:spcAft>
                <a:spcPts val="600"/>
              </a:spcAft>
            </a:pPr>
            <a:endParaRPr lang="en-US" dirty="0">
              <a:solidFill>
                <a:prstClr val="black"/>
              </a:solidFill>
            </a:endParaRPr>
          </a:p>
          <a:p>
            <a:pPr lvl="1"/>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39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497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Agenda </a:t>
            </a:r>
            <a:endParaRPr lang="en-US" sz="4800" dirty="0">
              <a:solidFill>
                <a:schemeClr val="accent6">
                  <a:tint val="1000"/>
                </a:schemeClr>
              </a:solidFill>
            </a:endParaRPr>
          </a:p>
        </p:txBody>
      </p:sp>
      <p:sp>
        <p:nvSpPr>
          <p:cNvPr id="3" name="Content Placeholder 2"/>
          <p:cNvSpPr>
            <a:spLocks noGrp="1"/>
          </p:cNvSpPr>
          <p:nvPr>
            <p:ph idx="1"/>
          </p:nvPr>
        </p:nvSpPr>
        <p:spPr>
          <a:xfrm>
            <a:off x="457200" y="1219200"/>
            <a:ext cx="8229600" cy="53340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Framework (Statute/EPCRA)</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HazMat Training and Exercises</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Reporting – Chemical Inventory Reports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General Requirements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Changes for Reporting</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Information for Emergency Planning</a:t>
            </a:r>
            <a:endParaRPr lang="en-US" sz="3200" b="1" u="sng" dirty="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A9418C6-A4CA-4362-8EA5-3CA8D5EAEE65}" type="slidenum">
              <a:rPr lang="en-US" altLang="en-US" sz="1400" smtClean="0">
                <a:solidFill>
                  <a:schemeClr val="tx2"/>
                </a:solidFill>
              </a:rPr>
              <a:pPr/>
              <a:t>2</a:t>
            </a:fld>
            <a:endParaRPr lang="en-US" altLang="en-US" sz="1400" dirty="0"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sz="4800" dirty="0" smtClean="0">
                <a:solidFill>
                  <a:schemeClr val="tx1"/>
                </a:solidFill>
              </a:rPr>
              <a:t>Current Exercise Planning</a:t>
            </a:r>
            <a:endParaRPr lang="en-US" sz="4800" dirty="0">
              <a:solidFill>
                <a:schemeClr val="tx1"/>
              </a:solidFill>
            </a:endParaRPr>
          </a:p>
        </p:txBody>
      </p:sp>
      <p:sp>
        <p:nvSpPr>
          <p:cNvPr id="3" name="Content Placeholder 2"/>
          <p:cNvSpPr>
            <a:spLocks noGrp="1"/>
          </p:cNvSpPr>
          <p:nvPr>
            <p:ph idx="1"/>
          </p:nvPr>
        </p:nvSpPr>
        <p:spPr>
          <a:xfrm>
            <a:off x="228600" y="1143000"/>
            <a:ext cx="8458200" cy="5486400"/>
          </a:xfrm>
        </p:spPr>
        <p:txBody>
          <a:bodyPr>
            <a:normAutofit fontScale="92500"/>
          </a:bodyPr>
          <a:lstStyle/>
          <a:p>
            <a:pPr>
              <a:spcAft>
                <a:spcPts val="600"/>
              </a:spcAft>
            </a:pPr>
            <a:r>
              <a:rPr lang="en-US" sz="3200" dirty="0" smtClean="0"/>
              <a:t> </a:t>
            </a:r>
            <a:r>
              <a:rPr lang="en-US" sz="3500" dirty="0" smtClean="0"/>
              <a:t>Partnering with CSX on a Train Accident Exercise</a:t>
            </a:r>
          </a:p>
          <a:p>
            <a:pPr lvl="1">
              <a:spcAft>
                <a:spcPts val="600"/>
              </a:spcAft>
            </a:pPr>
            <a:r>
              <a:rPr lang="en-US" sz="2800" b="1" dirty="0" smtClean="0"/>
              <a:t>CSX will bring in their Safety Train</a:t>
            </a:r>
          </a:p>
          <a:p>
            <a:pPr marL="365125" lvl="1" indent="0">
              <a:spcAft>
                <a:spcPts val="600"/>
              </a:spcAft>
              <a:buNone/>
            </a:pPr>
            <a:endParaRPr lang="en-US" sz="2800" dirty="0" smtClean="0"/>
          </a:p>
          <a:p>
            <a:pPr>
              <a:spcAft>
                <a:spcPts val="600"/>
              </a:spcAft>
            </a:pPr>
            <a:r>
              <a:rPr lang="en-US" sz="3500" dirty="0" smtClean="0"/>
              <a:t>4 Regional HazMat Teams will Participate</a:t>
            </a:r>
          </a:p>
          <a:p>
            <a:pPr lvl="1">
              <a:spcAft>
                <a:spcPts val="600"/>
              </a:spcAft>
              <a:buFont typeface="Courier New" panose="02070309020205020404" pitchFamily="49" charset="0"/>
              <a:buChar char="o"/>
            </a:pPr>
            <a:r>
              <a:rPr lang="en-US" sz="2800" b="1" dirty="0" smtClean="0"/>
              <a:t>Clay County Fire/Rescue</a:t>
            </a:r>
          </a:p>
          <a:p>
            <a:pPr lvl="1">
              <a:spcAft>
                <a:spcPts val="600"/>
              </a:spcAft>
              <a:buFont typeface="Courier New" panose="02070309020205020404" pitchFamily="49" charset="0"/>
              <a:buChar char="o"/>
            </a:pPr>
            <a:r>
              <a:rPr lang="en-US" sz="2800" b="1" dirty="0" smtClean="0"/>
              <a:t>Jacksonville Fire/Rescue</a:t>
            </a:r>
          </a:p>
          <a:p>
            <a:pPr lvl="1">
              <a:spcAft>
                <a:spcPts val="600"/>
              </a:spcAft>
              <a:buFont typeface="Courier New" panose="02070309020205020404" pitchFamily="49" charset="0"/>
              <a:buChar char="o"/>
            </a:pPr>
            <a:r>
              <a:rPr lang="en-US" sz="2800" b="1" dirty="0" smtClean="0"/>
              <a:t>St. Johns County Fire/Rescue</a:t>
            </a:r>
          </a:p>
          <a:p>
            <a:pPr marL="365125" lvl="1" indent="0">
              <a:spcAft>
                <a:spcPts val="600"/>
              </a:spcAft>
              <a:buNone/>
            </a:pPr>
            <a:endParaRPr lang="en-US" sz="2800" b="1" dirty="0" smtClean="0"/>
          </a:p>
          <a:p>
            <a:pPr marL="365125" lvl="1" indent="0">
              <a:spcAft>
                <a:spcPts val="600"/>
              </a:spcAft>
              <a:buNone/>
            </a:pPr>
            <a:r>
              <a:rPr lang="en-US" sz="3500" u="sng" dirty="0" smtClean="0"/>
              <a:t>Occur April 7</a:t>
            </a:r>
            <a:r>
              <a:rPr lang="en-US" sz="3500" u="sng" baseline="30000" dirty="0" smtClean="0"/>
              <a:t>th</a:t>
            </a:r>
            <a:r>
              <a:rPr lang="en-US" sz="3500" u="sng" dirty="0" smtClean="0"/>
              <a:t> in Green Cove Springs</a:t>
            </a:r>
          </a:p>
          <a:p>
            <a:pPr marL="365125" lvl="1" indent="0">
              <a:spcAft>
                <a:spcPts val="600"/>
              </a:spcAft>
              <a:buNone/>
            </a:pPr>
            <a:endParaRPr lang="en-US" sz="2800" b="1" dirty="0" smtClean="0">
              <a:solidFill>
                <a:prstClr val="black"/>
              </a:solidFill>
            </a:endParaRPr>
          </a:p>
          <a:p>
            <a:pPr marL="365125" lvl="1" indent="0">
              <a:spcAft>
                <a:spcPts val="600"/>
              </a:spcAft>
              <a:buNone/>
            </a:pPr>
            <a:endParaRPr lang="en-US" dirty="0">
              <a:solidFill>
                <a:prstClr val="black"/>
              </a:solidFill>
            </a:endParaRPr>
          </a:p>
          <a:p>
            <a:pPr lvl="1"/>
            <a:endParaRPr lang="en-US" dirty="0" smtClean="0"/>
          </a:p>
        </p:txBody>
      </p:sp>
    </p:spTree>
    <p:extLst>
      <p:ext uri="{BB962C8B-B14F-4D97-AF65-F5344CB8AC3E}">
        <p14:creationId xmlns:p14="http://schemas.microsoft.com/office/powerpoint/2010/main" val="3011394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Agenda </a:t>
            </a:r>
            <a:endParaRPr lang="en-US" sz="4800" dirty="0">
              <a:solidFill>
                <a:schemeClr val="accent6">
                  <a:tint val="1000"/>
                </a:schemeClr>
              </a:solidFill>
            </a:endParaRPr>
          </a:p>
        </p:txBody>
      </p:sp>
      <p:sp>
        <p:nvSpPr>
          <p:cNvPr id="3" name="Content Placeholder 2"/>
          <p:cNvSpPr>
            <a:spLocks noGrp="1"/>
          </p:cNvSpPr>
          <p:nvPr>
            <p:ph idx="1"/>
          </p:nvPr>
        </p:nvSpPr>
        <p:spPr>
          <a:xfrm>
            <a:off x="457200" y="1219200"/>
            <a:ext cx="8229600" cy="53340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Framework (Statute/EPCRA)</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HazMat Training and Exercises</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u="sng" dirty="0" smtClean="0">
                <a:solidFill>
                  <a:srgbClr val="FFC000"/>
                </a:solidFill>
              </a:rPr>
              <a:t>Tier II Reporting – Chemical Inventory Reports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t>General Requirements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t>Changes for Reporting</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Information for Emergency Planning</a:t>
            </a:r>
            <a:endParaRPr lang="en-US" sz="3200" b="1" u="sng" dirty="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A9418C6-A4CA-4362-8EA5-3CA8D5EAEE65}" type="slidenum">
              <a:rPr lang="en-US" altLang="en-US" sz="1400" smtClean="0">
                <a:solidFill>
                  <a:schemeClr val="tx2"/>
                </a:solidFill>
              </a:rPr>
              <a:pPr/>
              <a:t>21</a:t>
            </a:fld>
            <a:endParaRPr lang="en-US" altLang="en-US" sz="1400" dirty="0" smtClean="0">
              <a:solidFill>
                <a:schemeClr val="tx2"/>
              </a:solidFill>
            </a:endParaRPr>
          </a:p>
        </p:txBody>
      </p:sp>
    </p:spTree>
    <p:extLst>
      <p:ext uri="{BB962C8B-B14F-4D97-AF65-F5344CB8AC3E}">
        <p14:creationId xmlns:p14="http://schemas.microsoft.com/office/powerpoint/2010/main" val="13830471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935162"/>
          </a:xfrm>
        </p:spPr>
        <p:txBody>
          <a:bodyPr>
            <a:noAutofit/>
          </a:bodyPr>
          <a:lstStyle/>
          <a:p>
            <a:pPr algn="ctr" eaLnBrk="1" fontAlgn="auto" hangingPunct="1">
              <a:spcAft>
                <a:spcPts val="0"/>
              </a:spcAft>
              <a:defRPr/>
            </a:pPr>
            <a:r>
              <a:rPr lang="en-US" sz="4800" dirty="0" smtClean="0">
                <a:solidFill>
                  <a:schemeClr val="accent6">
                    <a:tint val="1000"/>
                  </a:schemeClr>
                </a:solidFill>
              </a:rPr>
              <a:t>EPCRA Documents &amp;</a:t>
            </a:r>
            <a:br>
              <a:rPr lang="en-US" sz="4800" dirty="0" smtClean="0">
                <a:solidFill>
                  <a:schemeClr val="accent6">
                    <a:tint val="1000"/>
                  </a:schemeClr>
                </a:solidFill>
              </a:rPr>
            </a:br>
            <a:r>
              <a:rPr lang="en-US" sz="4800" dirty="0" smtClean="0">
                <a:solidFill>
                  <a:schemeClr val="accent6">
                    <a:tint val="1000"/>
                  </a:schemeClr>
                </a:solidFill>
              </a:rPr>
              <a:t>How to Comply Manual</a:t>
            </a:r>
            <a:endParaRPr lang="en-US" sz="4800" dirty="0">
              <a:solidFill>
                <a:schemeClr val="accent6">
                  <a:tint val="1000"/>
                </a:schemeClr>
              </a:solidFill>
            </a:endParaRPr>
          </a:p>
        </p:txBody>
      </p:sp>
      <p:pic>
        <p:nvPicPr>
          <p:cNvPr id="8195" name="Content Placeholder 5" descr="serclgo3.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67000" y="2362200"/>
            <a:ext cx="3924300" cy="2773363"/>
          </a:xfrm>
        </p:spPr>
      </p:pic>
      <p:sp>
        <p:nvSpPr>
          <p:cNvPr id="4" name="Text Placeholder 3"/>
          <p:cNvSpPr>
            <a:spLocks noGrp="1"/>
          </p:cNvSpPr>
          <p:nvPr>
            <p:ph type="body" sz="half" idx="2"/>
          </p:nvPr>
        </p:nvSpPr>
        <p:spPr>
          <a:xfrm>
            <a:off x="152400" y="5638800"/>
            <a:ext cx="8915400" cy="838200"/>
          </a:xfrm>
        </p:spPr>
        <p:txBody>
          <a:bodyPr rtlCol="0">
            <a:normAutofit fontScale="85000" lnSpcReduction="10000"/>
          </a:bodyPr>
          <a:lstStyle/>
          <a:p>
            <a:pPr marL="274320" indent="-274320" algn="ctr" eaLnBrk="1" fontAlgn="auto" hangingPunct="1">
              <a:spcAft>
                <a:spcPts val="0"/>
              </a:spcAft>
              <a:buClr>
                <a:schemeClr val="accent1">
                  <a:lumMod val="60000"/>
                  <a:lumOff val="40000"/>
                </a:schemeClr>
              </a:buClr>
              <a:buFont typeface="Wingdings" pitchFamily="2" charset="2"/>
              <a:buNone/>
              <a:defRPr/>
            </a:pPr>
            <a:r>
              <a:rPr lang="en-US" sz="3400" b="1" u="sng" dirty="0">
                <a:solidFill>
                  <a:schemeClr val="tx1"/>
                </a:solidFill>
              </a:rPr>
              <a:t>http://</a:t>
            </a:r>
            <a:r>
              <a:rPr lang="en-US" sz="3400" b="1" u="sng" dirty="0" smtClean="0">
                <a:solidFill>
                  <a:schemeClr val="tx1"/>
                </a:solidFill>
              </a:rPr>
              <a:t>www.floridadisaster.org/hazmat/SERC/EPCRA.htm </a:t>
            </a:r>
            <a:endParaRPr lang="en-US" sz="3400" b="1" u="sng" dirty="0">
              <a:solidFill>
                <a:schemeClr val="tx1"/>
              </a:solidFill>
            </a:endParaRPr>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C005CCF-BE2F-4A46-A928-1B80852A4E43}" type="slidenum">
              <a:rPr lang="en-US" altLang="en-US" smtClean="0">
                <a:latin typeface="Arial" charset="0"/>
              </a:rPr>
              <a:pPr/>
              <a:t>22</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ctr" eaLnBrk="1" fontAlgn="auto" hangingPunct="1">
              <a:spcAft>
                <a:spcPts val="0"/>
              </a:spcAft>
              <a:defRPr/>
            </a:pPr>
            <a:r>
              <a:rPr lang="en-US" sz="4800" dirty="0">
                <a:solidFill>
                  <a:schemeClr val="accent6">
                    <a:tint val="1000"/>
                  </a:schemeClr>
                </a:solidFill>
              </a:rPr>
              <a:t>Section 311</a:t>
            </a:r>
            <a:br>
              <a:rPr lang="en-US" sz="4800" dirty="0">
                <a:solidFill>
                  <a:schemeClr val="accent6">
                    <a:tint val="1000"/>
                  </a:schemeClr>
                </a:solidFill>
              </a:rPr>
            </a:br>
            <a:r>
              <a:rPr lang="en-US" sz="4800" dirty="0">
                <a:solidFill>
                  <a:schemeClr val="accent6">
                    <a:tint val="1000"/>
                  </a:schemeClr>
                </a:solidFill>
              </a:rPr>
              <a:t> Safety Data Sheets (SDS)</a:t>
            </a:r>
          </a:p>
        </p:txBody>
      </p:sp>
      <p:sp>
        <p:nvSpPr>
          <p:cNvPr id="3" name="Content Placeholder 2"/>
          <p:cNvSpPr>
            <a:spLocks noGrp="1"/>
          </p:cNvSpPr>
          <p:nvPr>
            <p:ph idx="1"/>
          </p:nvPr>
        </p:nvSpPr>
        <p:spPr>
          <a:xfrm>
            <a:off x="381000" y="1981200"/>
            <a:ext cx="8458200" cy="4572000"/>
          </a:xfrm>
        </p:spPr>
        <p:txBody>
          <a:bodyPr rtlCol="0">
            <a:normAutofit/>
          </a:bodyPr>
          <a:lstStyle/>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3200" dirty="0"/>
              <a:t>OSHA estimates 880,000 chemicals with </a:t>
            </a:r>
            <a:r>
              <a:rPr lang="en-US" sz="3200" dirty="0" smtClean="0"/>
              <a:t>SDS</a:t>
            </a:r>
          </a:p>
          <a:p>
            <a:pPr marL="0" indent="0" eaLnBrk="1" fontAlgn="auto" hangingPunct="1">
              <a:lnSpc>
                <a:spcPct val="90000"/>
              </a:lnSpc>
              <a:spcAft>
                <a:spcPts val="0"/>
              </a:spcAft>
              <a:buClr>
                <a:schemeClr val="accent1">
                  <a:lumMod val="60000"/>
                  <a:lumOff val="40000"/>
                </a:schemeClr>
              </a:buClr>
              <a:buFont typeface="Arial" pitchFamily="34" charset="0"/>
              <a:buNone/>
              <a:defRPr/>
            </a:pPr>
            <a:endParaRPr lang="en-US" sz="2000" dirty="0"/>
          </a:p>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3200" dirty="0" smtClean="0"/>
              <a:t>Chemicals </a:t>
            </a:r>
            <a:r>
              <a:rPr lang="en-US" sz="3200" dirty="0"/>
              <a:t>at the facility under this section include:</a:t>
            </a:r>
          </a:p>
          <a:p>
            <a:pPr marL="274320" indent="-274320" eaLnBrk="1" fontAlgn="auto" hangingPunct="1">
              <a:lnSpc>
                <a:spcPct val="90000"/>
              </a:lnSpc>
              <a:spcAft>
                <a:spcPts val="0"/>
              </a:spcAft>
              <a:buClr>
                <a:schemeClr val="accent1">
                  <a:lumMod val="60000"/>
                  <a:lumOff val="40000"/>
                </a:schemeClr>
              </a:buClr>
              <a:buFont typeface="Arial" pitchFamily="34" charset="0"/>
              <a:buNone/>
              <a:defRPr/>
            </a:pPr>
            <a:endParaRPr lang="en-US" sz="1100" dirty="0"/>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a:solidFill>
                  <a:srgbClr val="FFC000"/>
                </a:solidFill>
              </a:rPr>
              <a:t>Any EHS that meets/exceeds TPQ, or 500 lbs. at any one time, whichever is less</a:t>
            </a:r>
          </a:p>
          <a:p>
            <a:pPr marL="548640" lvl="1" indent="-182880" eaLnBrk="1" fontAlgn="auto" hangingPunct="1">
              <a:lnSpc>
                <a:spcPct val="90000"/>
              </a:lnSpc>
              <a:spcAft>
                <a:spcPts val="0"/>
              </a:spcAft>
              <a:buClr>
                <a:schemeClr val="accent1">
                  <a:lumMod val="60000"/>
                  <a:lumOff val="40000"/>
                </a:schemeClr>
              </a:buClr>
              <a:buFont typeface="Arial" pitchFamily="34" charset="0"/>
              <a:buNone/>
              <a:defRPr/>
            </a:pPr>
            <a:endParaRPr lang="en-US" sz="1200" dirty="0">
              <a:solidFill>
                <a:srgbClr val="FFC000"/>
              </a:solidFill>
            </a:endParaRPr>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a:solidFill>
                  <a:srgbClr val="FFC000"/>
                </a:solidFill>
              </a:rPr>
              <a:t>Any hazardous chemicals that meets/exceeds 10,000 </a:t>
            </a:r>
            <a:r>
              <a:rPr lang="en-US" sz="2800" dirty="0" smtClean="0">
                <a:solidFill>
                  <a:srgbClr val="FFC000"/>
                </a:solidFill>
              </a:rPr>
              <a:t>lbs. </a:t>
            </a:r>
            <a:r>
              <a:rPr lang="en-US" sz="2800" dirty="0">
                <a:solidFill>
                  <a:srgbClr val="FFC000"/>
                </a:solidFill>
              </a:rPr>
              <a:t>at any one time for which OSHA requires an </a:t>
            </a:r>
            <a:r>
              <a:rPr lang="en-US" sz="2800" dirty="0" smtClean="0">
                <a:solidFill>
                  <a:srgbClr val="FFC000"/>
                </a:solidFill>
              </a:rPr>
              <a:t>SDS </a:t>
            </a:r>
            <a:r>
              <a:rPr lang="en-US" sz="2800" dirty="0">
                <a:solidFill>
                  <a:srgbClr val="FFC000"/>
                </a:solidFill>
              </a:rPr>
              <a:t>to be maintained</a:t>
            </a:r>
          </a:p>
          <a:p>
            <a:pPr marL="274320" indent="-274320" eaLnBrk="1" fontAlgn="auto" hangingPunct="1">
              <a:spcAft>
                <a:spcPts val="0"/>
              </a:spcAft>
              <a:buClr>
                <a:schemeClr val="accent1">
                  <a:lumMod val="60000"/>
                  <a:lumOff val="40000"/>
                </a:schemeClr>
              </a:buClr>
              <a:buFont typeface="Arial" pitchFamily="34" charset="0"/>
              <a:buChar char="•"/>
              <a:defRPr/>
            </a:pPr>
            <a:endParaRPr lang="en-US" dirty="0"/>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4674D7C-A2AB-4C52-A372-F73942FAE7ED}" type="slidenum">
              <a:rPr lang="en-US" altLang="en-US" smtClean="0">
                <a:solidFill>
                  <a:schemeClr val="tx2"/>
                </a:solidFill>
              </a:rPr>
              <a:pPr/>
              <a:t>23</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325562"/>
          </a:xfrm>
        </p:spPr>
        <p:txBody>
          <a:bodyPr>
            <a:noAutofit/>
          </a:bodyPr>
          <a:lstStyle/>
          <a:p>
            <a:pPr algn="ctr" eaLnBrk="1" fontAlgn="auto" hangingPunct="1">
              <a:spcAft>
                <a:spcPts val="0"/>
              </a:spcAft>
              <a:defRPr/>
            </a:pPr>
            <a:r>
              <a:rPr lang="en-US" sz="4800" dirty="0" smtClean="0">
                <a:solidFill>
                  <a:schemeClr val="accent6">
                    <a:tint val="1000"/>
                  </a:schemeClr>
                </a:solidFill>
              </a:rPr>
              <a:t>Section 311</a:t>
            </a:r>
            <a:br>
              <a:rPr lang="en-US" sz="4800" dirty="0" smtClean="0">
                <a:solidFill>
                  <a:schemeClr val="accent6">
                    <a:tint val="1000"/>
                  </a:schemeClr>
                </a:solidFill>
              </a:rPr>
            </a:br>
            <a:r>
              <a:rPr lang="en-US" sz="4800" dirty="0" smtClean="0">
                <a:solidFill>
                  <a:schemeClr val="accent6">
                    <a:tint val="1000"/>
                  </a:schemeClr>
                </a:solidFill>
              </a:rPr>
              <a:t> Safety Data Sheets (SDS)</a:t>
            </a:r>
            <a:endParaRPr lang="en-US" sz="4800" dirty="0">
              <a:solidFill>
                <a:schemeClr val="accent6">
                  <a:tint val="1000"/>
                </a:schemeClr>
              </a:solidFill>
            </a:endParaRPr>
          </a:p>
        </p:txBody>
      </p:sp>
      <p:sp>
        <p:nvSpPr>
          <p:cNvPr id="3" name="Content Placeholder 2"/>
          <p:cNvSpPr>
            <a:spLocks noGrp="1"/>
          </p:cNvSpPr>
          <p:nvPr>
            <p:ph idx="1"/>
          </p:nvPr>
        </p:nvSpPr>
        <p:spPr>
          <a:xfrm>
            <a:off x="228600" y="1676400"/>
            <a:ext cx="8686800" cy="49530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Facilities must submit their list of chemicals</a:t>
            </a:r>
          </a:p>
          <a:p>
            <a:pPr marL="0" indent="0" eaLnBrk="1" fontAlgn="auto" hangingPunct="1">
              <a:spcAft>
                <a:spcPts val="0"/>
              </a:spcAft>
              <a:buClr>
                <a:schemeClr val="accent1">
                  <a:lumMod val="60000"/>
                  <a:lumOff val="40000"/>
                </a:schemeClr>
              </a:buClr>
              <a:buFont typeface="Arial" pitchFamily="34" charset="0"/>
              <a:buNone/>
              <a:defRPr/>
            </a:pPr>
            <a:endParaRPr lang="en-US"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u="sng" dirty="0" smtClean="0"/>
              <a:t>Must be done within 90 days</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New Facility – submit list of all chemicals</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New Chemical at Facility – submit SDS or updated list</a:t>
            </a:r>
          </a:p>
          <a:p>
            <a:pPr marL="365760" lvl="1" indent="0" eaLnBrk="1" fontAlgn="auto" hangingPunct="1">
              <a:spcAft>
                <a:spcPts val="0"/>
              </a:spcAft>
              <a:buClr>
                <a:schemeClr val="accent1">
                  <a:lumMod val="60000"/>
                  <a:lumOff val="40000"/>
                </a:schemeClr>
              </a:buClr>
              <a:buFont typeface="Arial" pitchFamily="34" charset="0"/>
              <a:buNone/>
              <a:defRPr/>
            </a:pPr>
            <a:endParaRPr lang="en-US" dirty="0" smtClean="0"/>
          </a:p>
          <a:p>
            <a:pPr marL="365760" lvl="1" indent="0" eaLnBrk="1" fontAlgn="auto" hangingPunct="1">
              <a:spcAft>
                <a:spcPts val="0"/>
              </a:spcAft>
              <a:buClr>
                <a:schemeClr val="accent1">
                  <a:lumMod val="60000"/>
                  <a:lumOff val="40000"/>
                </a:schemeClr>
              </a:buClr>
              <a:buFont typeface="Arial" pitchFamily="34" charset="0"/>
              <a:buNone/>
              <a:defRPr/>
            </a:pPr>
            <a:endParaRPr lang="en-US" dirty="0" smtClean="0"/>
          </a:p>
          <a:p>
            <a:pPr marL="365760" lvl="1" indent="0" algn="ctr" eaLnBrk="1" fontAlgn="auto" hangingPunct="1">
              <a:spcBef>
                <a:spcPts val="0"/>
              </a:spcBef>
              <a:spcAft>
                <a:spcPts val="0"/>
              </a:spcAft>
              <a:buClr>
                <a:schemeClr val="accent1">
                  <a:lumMod val="60000"/>
                  <a:lumOff val="40000"/>
                </a:schemeClr>
              </a:buClr>
              <a:buFont typeface="Arial" pitchFamily="34" charset="0"/>
              <a:buNone/>
              <a:defRPr/>
            </a:pPr>
            <a:r>
              <a:rPr lang="en-US" sz="3200" dirty="0" smtClean="0">
                <a:solidFill>
                  <a:schemeClr val="tx2"/>
                </a:solidFill>
              </a:rPr>
              <a:t>Encourage </a:t>
            </a:r>
            <a:r>
              <a:rPr lang="en-US" sz="3200" dirty="0">
                <a:solidFill>
                  <a:schemeClr val="tx2"/>
                </a:solidFill>
              </a:rPr>
              <a:t>facilities to submit summary documentation instead of </a:t>
            </a:r>
            <a:r>
              <a:rPr lang="en-US" sz="3200" dirty="0" smtClean="0">
                <a:solidFill>
                  <a:schemeClr val="tx2"/>
                </a:solidFill>
              </a:rPr>
              <a:t>SDS </a:t>
            </a:r>
          </a:p>
          <a:p>
            <a:pPr marL="365760" lvl="1" indent="0" algn="ctr" eaLnBrk="1" fontAlgn="auto" hangingPunct="1">
              <a:spcBef>
                <a:spcPts val="0"/>
              </a:spcBef>
              <a:spcAft>
                <a:spcPts val="0"/>
              </a:spcAft>
              <a:buClr>
                <a:schemeClr val="accent1">
                  <a:lumMod val="60000"/>
                  <a:lumOff val="40000"/>
                </a:schemeClr>
              </a:buClr>
              <a:buFont typeface="Arial" pitchFamily="34" charset="0"/>
              <a:buNone/>
              <a:defRPr/>
            </a:pPr>
            <a:r>
              <a:rPr lang="en-US" sz="3200" dirty="0" smtClean="0">
                <a:solidFill>
                  <a:schemeClr val="tx2"/>
                </a:solidFill>
              </a:rPr>
              <a:t>(</a:t>
            </a:r>
            <a:r>
              <a:rPr lang="en-US" sz="3200" dirty="0">
                <a:solidFill>
                  <a:schemeClr val="tx2"/>
                </a:solidFill>
              </a:rPr>
              <a:t>see Section 311 – Reporting Form)</a:t>
            </a:r>
          </a:p>
          <a:p>
            <a:pPr marL="365760" lvl="1" indent="0" eaLnBrk="1" fontAlgn="auto" hangingPunct="1">
              <a:spcAft>
                <a:spcPts val="0"/>
              </a:spcAft>
              <a:buClr>
                <a:schemeClr val="accent1">
                  <a:lumMod val="60000"/>
                  <a:lumOff val="40000"/>
                </a:schemeClr>
              </a:buClr>
              <a:buFont typeface="Arial" pitchFamily="34" charset="0"/>
              <a:buNone/>
              <a:defRPr/>
            </a:pPr>
            <a:endParaRPr lang="en-US" sz="2800" dirty="0">
              <a:solidFill>
                <a:srgbClr val="FFC000"/>
              </a:solidFill>
            </a:endParaRP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956626C-E69C-49FE-B4DC-603AB94A00FB}" type="slidenum">
              <a:rPr lang="en-US" altLang="en-US" smtClean="0">
                <a:solidFill>
                  <a:schemeClr val="tx2"/>
                </a:solidFill>
              </a:rPr>
              <a:pPr/>
              <a:t>24</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noAutofit/>
          </a:bodyPr>
          <a:lstStyle/>
          <a:p>
            <a:pPr algn="ctr" eaLnBrk="1" fontAlgn="auto" hangingPunct="1">
              <a:spcAft>
                <a:spcPts val="0"/>
              </a:spcAft>
              <a:defRPr/>
            </a:pPr>
            <a:r>
              <a:rPr lang="en-US" sz="4800" dirty="0" smtClean="0">
                <a:solidFill>
                  <a:schemeClr val="accent6">
                    <a:tint val="1000"/>
                  </a:schemeClr>
                </a:solidFill>
              </a:rPr>
              <a:t>Section 312</a:t>
            </a:r>
            <a:r>
              <a:rPr lang="en-US" sz="4800" dirty="0">
                <a:solidFill>
                  <a:schemeClr val="accent6">
                    <a:tint val="1000"/>
                  </a:schemeClr>
                </a:solidFill>
              </a:rPr>
              <a:t> </a:t>
            </a:r>
            <a:r>
              <a:rPr lang="en-US" sz="4800" dirty="0" smtClean="0">
                <a:solidFill>
                  <a:schemeClr val="accent6">
                    <a:tint val="1000"/>
                  </a:schemeClr>
                </a:solidFill>
              </a:rPr>
              <a:t>- Tier II Reporting</a:t>
            </a:r>
            <a:endParaRPr lang="en-US" sz="4800" dirty="0">
              <a:solidFill>
                <a:schemeClr val="accent6">
                  <a:tint val="1000"/>
                </a:schemeClr>
              </a:solidFill>
            </a:endParaRPr>
          </a:p>
        </p:txBody>
      </p:sp>
      <p:sp>
        <p:nvSpPr>
          <p:cNvPr id="3" name="Content Placeholder 2"/>
          <p:cNvSpPr>
            <a:spLocks noGrp="1"/>
          </p:cNvSpPr>
          <p:nvPr>
            <p:ph idx="1"/>
          </p:nvPr>
        </p:nvSpPr>
        <p:spPr>
          <a:xfrm>
            <a:off x="228600" y="1371600"/>
            <a:ext cx="8686800" cy="5257800"/>
          </a:xfrm>
        </p:spPr>
        <p:txBody>
          <a:bodyPr rtlCol="0">
            <a:normAutofit/>
          </a:bodyPr>
          <a:lstStyle/>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3200" dirty="0"/>
              <a:t>Same chemicals as Section 311</a:t>
            </a:r>
          </a:p>
          <a:p>
            <a:pPr marL="274320" indent="-274320" eaLnBrk="1" fontAlgn="auto" hangingPunct="1">
              <a:lnSpc>
                <a:spcPct val="90000"/>
              </a:lnSpc>
              <a:spcAft>
                <a:spcPts val="0"/>
              </a:spcAft>
              <a:buClr>
                <a:schemeClr val="accent1">
                  <a:lumMod val="60000"/>
                  <a:lumOff val="40000"/>
                </a:schemeClr>
              </a:buClr>
              <a:buFont typeface="Arial" pitchFamily="34" charset="0"/>
              <a:buNone/>
              <a:defRPr/>
            </a:pPr>
            <a:endParaRPr lang="en-US" sz="3200" dirty="0"/>
          </a:p>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3200" dirty="0"/>
              <a:t>Must submit a Tier II Chemical Inventory Report for inventory of hazardous chemicals, quantities, locations &amp; potential hazards</a:t>
            </a:r>
          </a:p>
          <a:p>
            <a:pPr marL="274320" indent="-274320" eaLnBrk="1" fontAlgn="auto" hangingPunct="1">
              <a:lnSpc>
                <a:spcPct val="90000"/>
              </a:lnSpc>
              <a:spcAft>
                <a:spcPts val="0"/>
              </a:spcAft>
              <a:buClr>
                <a:schemeClr val="accent1">
                  <a:lumMod val="60000"/>
                  <a:lumOff val="40000"/>
                </a:schemeClr>
              </a:buClr>
              <a:buFont typeface="Arial" pitchFamily="34" charset="0"/>
              <a:buNone/>
              <a:defRPr/>
            </a:pPr>
            <a:endParaRPr lang="en-US" sz="3200" dirty="0"/>
          </a:p>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3200" dirty="0"/>
              <a:t>Reporting document for previous calendar year and is due March </a:t>
            </a:r>
            <a:r>
              <a:rPr lang="en-US" sz="3200" dirty="0" smtClean="0"/>
              <a:t>1</a:t>
            </a:r>
            <a:r>
              <a:rPr lang="en-US" sz="3200" baseline="30000" dirty="0" smtClean="0"/>
              <a:t>st</a:t>
            </a:r>
            <a:r>
              <a:rPr lang="en-US" sz="3200" dirty="0" smtClean="0"/>
              <a:t> , </a:t>
            </a:r>
            <a:r>
              <a:rPr lang="en-US" sz="3200" dirty="0"/>
              <a:t>annually</a:t>
            </a:r>
          </a:p>
          <a:p>
            <a:pPr marL="0" indent="0" eaLnBrk="1" fontAlgn="auto" hangingPunct="1">
              <a:spcAft>
                <a:spcPts val="0"/>
              </a:spcAft>
              <a:buClr>
                <a:schemeClr val="accent1">
                  <a:lumMod val="60000"/>
                  <a:lumOff val="40000"/>
                </a:schemeClr>
              </a:buClr>
              <a:buFont typeface="Arial" pitchFamily="34" charset="0"/>
              <a:buNone/>
              <a:defRPr/>
            </a:pPr>
            <a:endParaRPr lang="en-US" dirty="0" smtClean="0"/>
          </a:p>
          <a:p>
            <a:pPr marL="365760" lvl="1" indent="0" eaLnBrk="1" fontAlgn="auto" hangingPunct="1">
              <a:spcAft>
                <a:spcPts val="0"/>
              </a:spcAft>
              <a:buClr>
                <a:schemeClr val="accent1">
                  <a:lumMod val="60000"/>
                  <a:lumOff val="40000"/>
                </a:schemeClr>
              </a:buClr>
              <a:buFont typeface="Arial" pitchFamily="34" charset="0"/>
              <a:buNone/>
              <a:defRPr/>
            </a:pPr>
            <a:endParaRPr lang="en-US" dirty="0" smtClean="0"/>
          </a:p>
          <a:p>
            <a:pPr marL="365760" lvl="1" indent="0" eaLnBrk="1" fontAlgn="auto" hangingPunct="1">
              <a:spcAft>
                <a:spcPts val="0"/>
              </a:spcAft>
              <a:buClr>
                <a:schemeClr val="accent1">
                  <a:lumMod val="60000"/>
                  <a:lumOff val="40000"/>
                </a:schemeClr>
              </a:buClr>
              <a:buFont typeface="Arial" pitchFamily="34" charset="0"/>
              <a:buNone/>
              <a:defRPr/>
            </a:pPr>
            <a:endParaRPr lang="en-US" sz="2800" dirty="0">
              <a:solidFill>
                <a:srgbClr val="FFC000"/>
              </a:solidFill>
            </a:endParaRP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79B4112-31B7-4279-944E-A9A4F0811901}" type="slidenum">
              <a:rPr lang="en-US" altLang="en-US" smtClean="0">
                <a:solidFill>
                  <a:schemeClr val="tx2"/>
                </a:solidFill>
              </a:rPr>
              <a:pPr/>
              <a:t>25</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noAutofit/>
          </a:bodyPr>
          <a:lstStyle/>
          <a:p>
            <a:pPr algn="ctr" eaLnBrk="1" fontAlgn="auto" hangingPunct="1">
              <a:spcAft>
                <a:spcPts val="0"/>
              </a:spcAft>
              <a:defRPr/>
            </a:pPr>
            <a:r>
              <a:rPr lang="en-US" sz="4800" dirty="0" smtClean="0">
                <a:solidFill>
                  <a:schemeClr val="accent6">
                    <a:tint val="1000"/>
                  </a:schemeClr>
                </a:solidFill>
              </a:rPr>
              <a:t>Section 312</a:t>
            </a:r>
            <a:r>
              <a:rPr lang="en-US" sz="4800" dirty="0">
                <a:solidFill>
                  <a:schemeClr val="accent6">
                    <a:tint val="1000"/>
                  </a:schemeClr>
                </a:solidFill>
              </a:rPr>
              <a:t> </a:t>
            </a:r>
            <a:r>
              <a:rPr lang="en-US" sz="4800" dirty="0" smtClean="0">
                <a:solidFill>
                  <a:schemeClr val="accent6">
                    <a:tint val="1000"/>
                  </a:schemeClr>
                </a:solidFill>
              </a:rPr>
              <a:t>- Tier II Reporting</a:t>
            </a:r>
            <a:endParaRPr lang="en-US" sz="4800" dirty="0">
              <a:solidFill>
                <a:schemeClr val="accent6">
                  <a:tint val="1000"/>
                </a:schemeClr>
              </a:solidFill>
            </a:endParaRPr>
          </a:p>
        </p:txBody>
      </p:sp>
      <p:sp>
        <p:nvSpPr>
          <p:cNvPr id="3" name="Content Placeholder 2"/>
          <p:cNvSpPr>
            <a:spLocks noGrp="1"/>
          </p:cNvSpPr>
          <p:nvPr>
            <p:ph idx="1"/>
          </p:nvPr>
        </p:nvSpPr>
        <p:spPr>
          <a:xfrm>
            <a:off x="228600" y="1219200"/>
            <a:ext cx="8686800" cy="5410200"/>
          </a:xfrm>
        </p:spPr>
        <p:txBody>
          <a:bodyPr rtlCol="0">
            <a:normAutofit/>
          </a:bodyPr>
          <a:lstStyle/>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3200" dirty="0" smtClean="0"/>
              <a:t>What must be reported?</a:t>
            </a:r>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smtClean="0">
                <a:solidFill>
                  <a:srgbClr val="FFC000"/>
                </a:solidFill>
              </a:rPr>
              <a:t>EHS – 500lbs. or TPQ, whichever is lower</a:t>
            </a:r>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smtClean="0">
                <a:solidFill>
                  <a:srgbClr val="FFC000"/>
                </a:solidFill>
              </a:rPr>
              <a:t>All other OSHA Chemicals – 10,000 lbs. or greater</a:t>
            </a:r>
          </a:p>
          <a:p>
            <a:pPr marL="365760" lvl="1" indent="0" eaLnBrk="1" fontAlgn="auto" hangingPunct="1">
              <a:lnSpc>
                <a:spcPct val="90000"/>
              </a:lnSpc>
              <a:spcAft>
                <a:spcPts val="0"/>
              </a:spcAft>
              <a:buClr>
                <a:schemeClr val="accent1">
                  <a:lumMod val="60000"/>
                  <a:lumOff val="40000"/>
                </a:schemeClr>
              </a:buClr>
              <a:buFont typeface="Arial" pitchFamily="34" charset="0"/>
              <a:buNone/>
              <a:defRPr/>
            </a:pPr>
            <a:endParaRPr lang="en-US" dirty="0"/>
          </a:p>
          <a:p>
            <a:pPr marL="548640" lvl="1" indent="-182880" eaLnBrk="1" fontAlgn="auto" hangingPunct="1">
              <a:lnSpc>
                <a:spcPct val="90000"/>
              </a:lnSpc>
              <a:spcAft>
                <a:spcPts val="0"/>
              </a:spcAft>
              <a:buClr>
                <a:schemeClr val="accent1">
                  <a:lumMod val="60000"/>
                  <a:lumOff val="40000"/>
                </a:schemeClr>
              </a:buClr>
              <a:buFont typeface="Wingdings" panose="05000000000000000000" pitchFamily="2" charset="2"/>
              <a:buChar char="v"/>
              <a:defRPr/>
            </a:pPr>
            <a:r>
              <a:rPr lang="en-US" sz="3200" dirty="0" smtClean="0">
                <a:solidFill>
                  <a:schemeClr val="tx2"/>
                </a:solidFill>
              </a:rPr>
              <a:t>Fuels: </a:t>
            </a:r>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smtClean="0">
                <a:solidFill>
                  <a:srgbClr val="FFC000"/>
                </a:solidFill>
              </a:rPr>
              <a:t>Diesel* – 100,000 gallons or greater</a:t>
            </a:r>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smtClean="0">
                <a:solidFill>
                  <a:srgbClr val="FFC000"/>
                </a:solidFill>
              </a:rPr>
              <a:t>Gasoline* – 75,000 gallons or greater</a:t>
            </a:r>
          </a:p>
          <a:p>
            <a:pPr lvl="2" eaLnBrk="1" fontAlgn="auto" hangingPunct="1">
              <a:lnSpc>
                <a:spcPct val="90000"/>
              </a:lnSpc>
              <a:spcAft>
                <a:spcPts val="0"/>
              </a:spcAft>
              <a:buFont typeface="Arial" pitchFamily="34" charset="0"/>
              <a:buChar char="•"/>
              <a:defRPr/>
            </a:pPr>
            <a:r>
              <a:rPr lang="en-US" sz="2800" i="1" dirty="0" smtClean="0"/>
              <a:t>M85, E85, E95, #2 fuel oil, kerosene fall under 10,000 lbs. reporting threshold</a:t>
            </a:r>
          </a:p>
          <a:p>
            <a:pPr marL="365760" lvl="1" indent="0" eaLnBrk="1" fontAlgn="auto" hangingPunct="1">
              <a:spcAft>
                <a:spcPts val="0"/>
              </a:spcAft>
              <a:buClr>
                <a:schemeClr val="accent1">
                  <a:lumMod val="60000"/>
                  <a:lumOff val="40000"/>
                </a:schemeClr>
              </a:buClr>
              <a:buFont typeface="Arial" pitchFamily="34" charset="0"/>
              <a:buNone/>
              <a:defRPr/>
            </a:pPr>
            <a:endParaRPr lang="en-US" sz="1600" dirty="0" smtClean="0"/>
          </a:p>
          <a:p>
            <a:pPr marL="365760" lvl="1" indent="0" algn="ctr" eaLnBrk="1" fontAlgn="auto" hangingPunct="1">
              <a:spcAft>
                <a:spcPts val="0"/>
              </a:spcAft>
              <a:buClr>
                <a:schemeClr val="accent1">
                  <a:lumMod val="60000"/>
                  <a:lumOff val="40000"/>
                </a:schemeClr>
              </a:buClr>
              <a:buFont typeface="Arial" pitchFamily="34" charset="0"/>
              <a:buNone/>
              <a:defRPr/>
            </a:pPr>
            <a:r>
              <a:rPr lang="en-US" sz="2800" u="sng" dirty="0" smtClean="0">
                <a:solidFill>
                  <a:srgbClr val="FFC000"/>
                </a:solidFill>
              </a:rPr>
              <a:t>*includes retail gas stations with underground tanks*</a:t>
            </a:r>
            <a:endParaRPr lang="en-US" sz="2800" u="sng" dirty="0">
              <a:solidFill>
                <a:srgbClr val="FFC000"/>
              </a:solidFill>
            </a:endParaRP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196B67C-F09C-466B-B8B4-CDF2B2497D51}" type="slidenum">
              <a:rPr lang="en-US" altLang="en-US" smtClean="0">
                <a:solidFill>
                  <a:schemeClr val="tx2"/>
                </a:solidFill>
              </a:rPr>
              <a:pPr/>
              <a:t>26</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noAutofit/>
          </a:bodyPr>
          <a:lstStyle/>
          <a:p>
            <a:pPr algn="ctr" eaLnBrk="1" fontAlgn="auto" hangingPunct="1">
              <a:spcAft>
                <a:spcPts val="0"/>
              </a:spcAft>
              <a:defRPr/>
            </a:pPr>
            <a:r>
              <a:rPr lang="en-US" sz="4800" dirty="0" smtClean="0">
                <a:solidFill>
                  <a:schemeClr val="accent6">
                    <a:tint val="1000"/>
                  </a:schemeClr>
                </a:solidFill>
              </a:rPr>
              <a:t>Section 312</a:t>
            </a:r>
            <a:r>
              <a:rPr lang="en-US" sz="4800" dirty="0">
                <a:solidFill>
                  <a:schemeClr val="accent6">
                    <a:tint val="1000"/>
                  </a:schemeClr>
                </a:solidFill>
              </a:rPr>
              <a:t> </a:t>
            </a:r>
            <a:r>
              <a:rPr lang="en-US" sz="4800" dirty="0" smtClean="0">
                <a:solidFill>
                  <a:schemeClr val="accent6">
                    <a:tint val="1000"/>
                  </a:schemeClr>
                </a:solidFill>
              </a:rPr>
              <a:t>- Tier II Reporting</a:t>
            </a:r>
            <a:endParaRPr lang="en-US" sz="4800" dirty="0">
              <a:solidFill>
                <a:schemeClr val="accent6">
                  <a:tint val="1000"/>
                </a:schemeClr>
              </a:solidFill>
            </a:endParaRPr>
          </a:p>
        </p:txBody>
      </p:sp>
      <p:sp>
        <p:nvSpPr>
          <p:cNvPr id="3" name="Content Placeholder 2"/>
          <p:cNvSpPr>
            <a:spLocks noGrp="1"/>
          </p:cNvSpPr>
          <p:nvPr>
            <p:ph idx="1"/>
          </p:nvPr>
        </p:nvSpPr>
        <p:spPr>
          <a:xfrm>
            <a:off x="228600" y="1219200"/>
            <a:ext cx="8686800" cy="5410200"/>
          </a:xfrm>
        </p:spPr>
        <p:txBody>
          <a:bodyPr rtlCol="0">
            <a:normAutofit/>
          </a:bodyPr>
          <a:lstStyle/>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3200" dirty="0" smtClean="0"/>
              <a:t>Tier II reports must be sent to:</a:t>
            </a:r>
            <a:endParaRPr lang="en-US" sz="3200" dirty="0"/>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a:solidFill>
                  <a:srgbClr val="FFC000"/>
                </a:solidFill>
              </a:rPr>
              <a:t>SERC</a:t>
            </a:r>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a:solidFill>
                  <a:srgbClr val="FFC000"/>
                </a:solidFill>
              </a:rPr>
              <a:t>LEPC</a:t>
            </a:r>
          </a:p>
          <a:p>
            <a:pPr marL="548640" lvl="1" indent="-18288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a:solidFill>
                  <a:srgbClr val="FFC000"/>
                </a:solidFill>
              </a:rPr>
              <a:t>Local Fire Department </a:t>
            </a:r>
          </a:p>
          <a:p>
            <a:pPr marL="685800" lvl="2" indent="0" eaLnBrk="1" fontAlgn="auto" hangingPunct="1">
              <a:lnSpc>
                <a:spcPct val="90000"/>
              </a:lnSpc>
              <a:spcAft>
                <a:spcPts val="0"/>
              </a:spcAft>
              <a:buFont typeface="Arial" pitchFamily="34" charset="0"/>
              <a:buNone/>
              <a:defRPr/>
            </a:pPr>
            <a:r>
              <a:rPr lang="en-US" sz="2800" b="1" dirty="0">
                <a:solidFill>
                  <a:schemeClr val="tx1"/>
                </a:solidFill>
              </a:rPr>
              <a:t>*</a:t>
            </a:r>
            <a:r>
              <a:rPr lang="en-US" sz="2800" b="1" dirty="0" smtClean="0">
                <a:solidFill>
                  <a:schemeClr val="tx1"/>
                </a:solidFill>
              </a:rPr>
              <a:t>Contact Fire Department and ask where the Tier II can be submitted</a:t>
            </a:r>
            <a:endParaRPr lang="en-US" sz="2800" b="1" dirty="0">
              <a:solidFill>
                <a:schemeClr val="tx1"/>
              </a:solidFill>
            </a:endParaRPr>
          </a:p>
          <a:p>
            <a:pPr lvl="2" eaLnBrk="1" fontAlgn="auto" hangingPunct="1">
              <a:lnSpc>
                <a:spcPct val="90000"/>
              </a:lnSpc>
              <a:spcAft>
                <a:spcPts val="0"/>
              </a:spcAft>
              <a:buFont typeface="Arial" pitchFamily="34" charset="0"/>
              <a:buNone/>
              <a:defRPr/>
            </a:pPr>
            <a:endParaRPr lang="en-US" sz="2800" dirty="0"/>
          </a:p>
          <a:p>
            <a:pPr marL="274320" indent="-274320" eaLnBrk="1" fontAlgn="auto" hangingPunct="1">
              <a:lnSpc>
                <a:spcPct val="90000"/>
              </a:lnSpc>
              <a:spcAft>
                <a:spcPts val="0"/>
              </a:spcAft>
              <a:buClr>
                <a:schemeClr val="accent1">
                  <a:lumMod val="60000"/>
                  <a:lumOff val="40000"/>
                </a:schemeClr>
              </a:buClr>
              <a:buFont typeface="Arial" pitchFamily="34" charset="0"/>
              <a:buChar char="•"/>
              <a:defRPr/>
            </a:pPr>
            <a:r>
              <a:rPr lang="en-US" sz="2800" dirty="0"/>
              <a:t>There are exemptions to reporting under Section 311 and 312; </a:t>
            </a:r>
            <a:r>
              <a:rPr lang="en-US" sz="2800" dirty="0" err="1"/>
              <a:t>hazwaste</a:t>
            </a:r>
            <a:r>
              <a:rPr lang="en-US" sz="2800" dirty="0"/>
              <a:t>, tobacco, wood/wood products, food, drugs, cosmetics, or alcoholic beverages, consumer product, etc</a:t>
            </a:r>
            <a:r>
              <a:rPr lang="en-US" dirty="0"/>
              <a:t>.</a:t>
            </a: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F360265-01D7-4ADB-BE65-BC22E24E378C}" type="slidenum">
              <a:rPr lang="en-US" altLang="en-US" smtClean="0">
                <a:solidFill>
                  <a:schemeClr val="tx2"/>
                </a:solidFill>
              </a:rPr>
              <a:pPr/>
              <a:t>27</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52400"/>
            <a:ext cx="8229600" cy="914400"/>
          </a:xfrm>
        </p:spPr>
        <p:txBody>
          <a:bodyPr/>
          <a:lstStyle/>
          <a:p>
            <a:pPr eaLnBrk="1" fontAlgn="auto" hangingPunct="1">
              <a:spcAft>
                <a:spcPts val="0"/>
              </a:spcAft>
              <a:defRPr/>
            </a:pPr>
            <a:r>
              <a:rPr lang="en-US" sz="4800" dirty="0" smtClean="0">
                <a:solidFill>
                  <a:schemeClr val="accent6">
                    <a:tint val="1000"/>
                  </a:schemeClr>
                </a:solidFill>
              </a:rPr>
              <a:t>Tier II Forms – Ways to Submit</a:t>
            </a:r>
          </a:p>
        </p:txBody>
      </p:sp>
      <p:sp>
        <p:nvSpPr>
          <p:cNvPr id="55299" name="Rectangle 3"/>
          <p:cNvSpPr>
            <a:spLocks noGrp="1" noChangeArrowheads="1"/>
          </p:cNvSpPr>
          <p:nvPr>
            <p:ph idx="1"/>
          </p:nvPr>
        </p:nvSpPr>
        <p:spPr>
          <a:xfrm>
            <a:off x="457200" y="1371600"/>
            <a:ext cx="8229600" cy="4754563"/>
          </a:xfrm>
        </p:spPr>
        <p:txBody>
          <a:bodyPr rtlCol="0">
            <a:normAutofit lnSpcReduction="10000"/>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SERC and LEPC – online at </a:t>
            </a:r>
            <a:r>
              <a:rPr lang="en-US" sz="3200" b="1" u="sng" dirty="0" smtClean="0">
                <a:solidFill>
                  <a:srgbClr val="FFC000"/>
                </a:solidFill>
              </a:rPr>
              <a:t>erplan.net</a:t>
            </a:r>
            <a:r>
              <a:rPr lang="en-US" sz="3200" dirty="0" smtClean="0"/>
              <a:t> </a:t>
            </a:r>
          </a:p>
          <a:p>
            <a:pPr marL="0" indent="0" eaLnBrk="1" fontAlgn="auto" hangingPunct="1">
              <a:spcAft>
                <a:spcPts val="0"/>
              </a:spcAft>
              <a:buClr>
                <a:schemeClr val="accent1">
                  <a:lumMod val="60000"/>
                  <a:lumOff val="40000"/>
                </a:schemeClr>
              </a:buClr>
              <a:buFont typeface="Arial" pitchFamily="34" charset="0"/>
              <a:buNone/>
              <a:defRPr/>
            </a:pPr>
            <a:endParaRPr lang="en-US"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Check with Local Fire Department to determine their preferred method. </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Some use E-Plan, others do not</a:t>
            </a:r>
          </a:p>
          <a:p>
            <a:pPr marL="548640" lvl="1" indent="-182880" eaLnBrk="1" fontAlgn="auto" hangingPunct="1">
              <a:spcAft>
                <a:spcPts val="0"/>
              </a:spcAft>
              <a:buClr>
                <a:schemeClr val="accent1">
                  <a:lumMod val="60000"/>
                  <a:lumOff val="40000"/>
                </a:schemeClr>
              </a:buClr>
              <a:buFont typeface="Wingdings" pitchFamily="2" charset="2"/>
              <a:buNone/>
              <a:defRPr/>
            </a:pPr>
            <a:endParaRPr lang="en-US" sz="24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If not filing online, then must send to SERC via hardcopy by mail </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Check with LEPC </a:t>
            </a:r>
            <a:r>
              <a:rPr lang="en-US" sz="2800" dirty="0">
                <a:solidFill>
                  <a:srgbClr val="FFC000"/>
                </a:solidFill>
              </a:rPr>
              <a:t>and Local Fire D</a:t>
            </a:r>
            <a:r>
              <a:rPr lang="en-US" sz="2800" dirty="0" smtClean="0">
                <a:solidFill>
                  <a:srgbClr val="FFC000"/>
                </a:solidFill>
              </a:rPr>
              <a:t>epartment for preferred method</a:t>
            </a:r>
          </a:p>
          <a:p>
            <a:pPr marL="274320" indent="-274320" eaLnBrk="1" fontAlgn="auto" hangingPunct="1">
              <a:spcAft>
                <a:spcPts val="0"/>
              </a:spcAft>
              <a:buClr>
                <a:schemeClr val="accent1">
                  <a:lumMod val="60000"/>
                  <a:lumOff val="40000"/>
                </a:schemeClr>
              </a:buClr>
              <a:buFont typeface="Arial" pitchFamily="34" charset="0"/>
              <a:buChar char="•"/>
              <a:defRPr/>
            </a:pPr>
            <a:endParaRPr lang="en-US" dirty="0" smtClean="0"/>
          </a:p>
        </p:txBody>
      </p:sp>
      <p:sp>
        <p:nvSpPr>
          <p:cNvPr id="337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0F988B0-6AC3-4A03-A497-1923EBE7C340}" type="slidenum">
              <a:rPr lang="en-US" altLang="en-US" smtClean="0">
                <a:latin typeface="Arial" charset="0"/>
              </a:rPr>
              <a:pPr/>
              <a:t>28</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ctr"/>
            <a:r>
              <a:rPr lang="en-US" sz="4800" dirty="0" smtClean="0"/>
              <a:t>Changes to Tier II Reporting</a:t>
            </a:r>
            <a:endParaRPr lang="en-US" sz="4800" dirty="0"/>
          </a:p>
        </p:txBody>
      </p:sp>
      <p:sp>
        <p:nvSpPr>
          <p:cNvPr id="3" name="Content Placeholder 2"/>
          <p:cNvSpPr>
            <a:spLocks noGrp="1"/>
          </p:cNvSpPr>
          <p:nvPr>
            <p:ph idx="1"/>
          </p:nvPr>
        </p:nvSpPr>
        <p:spPr>
          <a:xfrm>
            <a:off x="457200" y="1219200"/>
            <a:ext cx="8229600" cy="5410200"/>
          </a:xfrm>
        </p:spPr>
        <p:txBody>
          <a:bodyPr/>
          <a:lstStyle/>
          <a:p>
            <a:pPr marL="0" lvl="0" indent="0">
              <a:buNone/>
            </a:pPr>
            <a:r>
              <a:rPr lang="en-US" sz="3600" dirty="0"/>
              <a:t>State </a:t>
            </a:r>
            <a:r>
              <a:rPr lang="en-US" sz="3600" dirty="0" smtClean="0"/>
              <a:t>Specific Information:</a:t>
            </a:r>
            <a:endParaRPr lang="en-US" sz="3200" dirty="0"/>
          </a:p>
          <a:p>
            <a:pPr lvl="0">
              <a:spcAft>
                <a:spcPts val="1200"/>
              </a:spcAft>
            </a:pPr>
            <a:r>
              <a:rPr lang="en-US" sz="3200" dirty="0"/>
              <a:t>Does your facility have a written emergency response plan? </a:t>
            </a:r>
            <a:r>
              <a:rPr lang="en-US" sz="3200" dirty="0">
                <a:solidFill>
                  <a:srgbClr val="FFC000"/>
                </a:solidFill>
              </a:rPr>
              <a:t>Yes or No</a:t>
            </a:r>
          </a:p>
          <a:p>
            <a:pPr lvl="0">
              <a:spcAft>
                <a:spcPts val="1200"/>
              </a:spcAft>
            </a:pPr>
            <a:r>
              <a:rPr lang="en-US" sz="3200" dirty="0"/>
              <a:t>Does your facility have a hazardous materials response team? </a:t>
            </a:r>
            <a:r>
              <a:rPr lang="en-US" sz="3200" dirty="0">
                <a:solidFill>
                  <a:srgbClr val="FFC000"/>
                </a:solidFill>
              </a:rPr>
              <a:t>Yes or No</a:t>
            </a:r>
          </a:p>
          <a:p>
            <a:pPr lvl="0">
              <a:spcAft>
                <a:spcPts val="1200"/>
              </a:spcAft>
            </a:pPr>
            <a:r>
              <a:rPr lang="en-US" sz="3200" dirty="0"/>
              <a:t>Does your local fire department have an up-to-date pre-plan for your facility?  </a:t>
            </a:r>
            <a:r>
              <a:rPr lang="en-US" sz="3200" dirty="0">
                <a:solidFill>
                  <a:srgbClr val="FFC000"/>
                </a:solidFill>
              </a:rPr>
              <a:t>Yes or </a:t>
            </a:r>
            <a:r>
              <a:rPr lang="en-US" sz="3200" dirty="0" smtClean="0">
                <a:solidFill>
                  <a:srgbClr val="FFC000"/>
                </a:solidFill>
              </a:rPr>
              <a:t>No</a:t>
            </a:r>
          </a:p>
          <a:p>
            <a:pPr marL="0" lvl="0" indent="0">
              <a:spcBef>
                <a:spcPts val="0"/>
              </a:spcBef>
              <a:spcAft>
                <a:spcPts val="0"/>
              </a:spcAft>
              <a:buNone/>
            </a:pPr>
            <a:r>
              <a:rPr lang="en-US" sz="3200" dirty="0" smtClean="0">
                <a:solidFill>
                  <a:srgbClr val="FFC000"/>
                </a:solidFill>
              </a:rPr>
              <a:t>Optional in 2016, Mandatory in 2017</a:t>
            </a:r>
          </a:p>
          <a:p>
            <a:pPr>
              <a:spcBef>
                <a:spcPts val="0"/>
              </a:spcBef>
              <a:spcAft>
                <a:spcPts val="0"/>
              </a:spcAft>
            </a:pPr>
            <a:r>
              <a:rPr lang="en-US" sz="3200" dirty="0" smtClean="0">
                <a:solidFill>
                  <a:srgbClr val="FFC000"/>
                </a:solidFill>
              </a:rPr>
              <a:t>Upload Facility Site Plan</a:t>
            </a:r>
            <a:endParaRPr lang="en-US" sz="3200"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pPr>
              <a:defRPr/>
            </a:pPr>
            <a:fld id="{EB03B6B9-B290-4145-9988-EE36136031FF}" type="slidenum">
              <a:rPr lang="en-US" smtClean="0"/>
              <a:pPr>
                <a:defRPr/>
              </a:pPr>
              <a:t>29</a:t>
            </a:fld>
            <a:endParaRPr lang="en-US" dirty="0"/>
          </a:p>
        </p:txBody>
      </p:sp>
    </p:spTree>
    <p:extLst>
      <p:ext uri="{BB962C8B-B14F-4D97-AF65-F5344CB8AC3E}">
        <p14:creationId xmlns:p14="http://schemas.microsoft.com/office/powerpoint/2010/main" val="20450056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914400"/>
          </a:xfrm>
        </p:spPr>
        <p:txBody>
          <a:bodyPr/>
          <a:lstStyle/>
          <a:p>
            <a:pPr algn="ctr" eaLnBrk="1" fontAlgn="auto" hangingPunct="1">
              <a:spcAft>
                <a:spcPts val="0"/>
              </a:spcAft>
              <a:defRPr/>
            </a:pPr>
            <a:r>
              <a:rPr lang="en-US" sz="4800" dirty="0" smtClean="0">
                <a:solidFill>
                  <a:schemeClr val="accent6">
                    <a:tint val="1000"/>
                  </a:schemeClr>
                </a:solidFill>
              </a:rPr>
              <a:t>History</a:t>
            </a:r>
          </a:p>
        </p:txBody>
      </p:sp>
      <p:sp>
        <p:nvSpPr>
          <p:cNvPr id="40963" name="Rectangle 3"/>
          <p:cNvSpPr>
            <a:spLocks noGrp="1" noChangeArrowheads="1"/>
          </p:cNvSpPr>
          <p:nvPr>
            <p:ph idx="1"/>
          </p:nvPr>
        </p:nvSpPr>
        <p:spPr>
          <a:xfrm>
            <a:off x="228600" y="1066800"/>
            <a:ext cx="8686800" cy="56388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EPCRA was passed in response to 2 major events</a:t>
            </a:r>
          </a:p>
          <a:p>
            <a:pPr marL="0" indent="0" eaLnBrk="1" fontAlgn="auto" hangingPunct="1">
              <a:spcAft>
                <a:spcPts val="0"/>
              </a:spcAft>
              <a:buClr>
                <a:schemeClr val="accent1">
                  <a:lumMod val="60000"/>
                  <a:lumOff val="40000"/>
                </a:schemeClr>
              </a:buClr>
              <a:buFont typeface="Arial" pitchFamily="34" charset="0"/>
              <a:buNone/>
              <a:defRPr/>
            </a:pPr>
            <a:endParaRPr lang="en-US" sz="1400" dirty="0" smtClean="0"/>
          </a:p>
          <a:p>
            <a:pPr marL="514350" indent="-514350" eaLnBrk="1" fontAlgn="auto" hangingPunct="1">
              <a:spcAft>
                <a:spcPts val="0"/>
              </a:spcAft>
              <a:buClr>
                <a:schemeClr val="accent1">
                  <a:lumMod val="60000"/>
                  <a:lumOff val="40000"/>
                </a:schemeClr>
              </a:buClr>
              <a:buFont typeface="+mj-lt"/>
              <a:buAutoNum type="arabicPeriod"/>
              <a:defRPr/>
            </a:pPr>
            <a:r>
              <a:rPr lang="en-US" sz="3200" dirty="0" smtClean="0"/>
              <a:t>Bhopal, India Disaster</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a:solidFill>
                  <a:srgbClr val="FFC000"/>
                </a:solidFill>
              </a:rPr>
              <a:t>December, 1984</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a:solidFill>
                  <a:srgbClr val="FFC000"/>
                </a:solidFill>
              </a:rPr>
              <a:t>Methyl Isocyanate </a:t>
            </a:r>
            <a:r>
              <a:rPr lang="en-US" sz="2800" dirty="0" smtClean="0">
                <a:solidFill>
                  <a:srgbClr val="FFC000"/>
                </a:solidFill>
              </a:rPr>
              <a:t>– 500,000+ exposed (2000+ dead)</a:t>
            </a:r>
            <a:endParaRPr lang="en-US" sz="2800" dirty="0">
              <a:solidFill>
                <a:srgbClr val="FFC000"/>
              </a:solidFill>
            </a:endParaRP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a:solidFill>
                  <a:srgbClr val="FFC000"/>
                </a:solidFill>
              </a:rPr>
              <a:t>Worst Industrial Accident in History</a:t>
            </a:r>
          </a:p>
          <a:p>
            <a:pPr marL="0" indent="0" eaLnBrk="1" fontAlgn="auto" hangingPunct="1">
              <a:spcAft>
                <a:spcPts val="0"/>
              </a:spcAft>
              <a:buClr>
                <a:schemeClr val="accent1">
                  <a:lumMod val="60000"/>
                  <a:lumOff val="40000"/>
                </a:schemeClr>
              </a:buClr>
              <a:buFont typeface="Arial" pitchFamily="34" charset="0"/>
              <a:buNone/>
              <a:defRPr/>
            </a:pPr>
            <a:endParaRPr lang="en-US" sz="1800" dirty="0" smtClean="0"/>
          </a:p>
          <a:p>
            <a:pPr marL="514350" indent="-514350" eaLnBrk="1" fontAlgn="auto" hangingPunct="1">
              <a:spcAft>
                <a:spcPts val="0"/>
              </a:spcAft>
              <a:buClr>
                <a:schemeClr val="accent1">
                  <a:lumMod val="60000"/>
                  <a:lumOff val="40000"/>
                </a:schemeClr>
              </a:buClr>
              <a:buFont typeface="+mj-lt"/>
              <a:buAutoNum type="arabicPeriod" startAt="2"/>
              <a:defRPr/>
            </a:pPr>
            <a:r>
              <a:rPr lang="en-US" sz="3200" dirty="0" smtClean="0"/>
              <a:t>Institute, West Virginia</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August, 1985</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Methylene Chloride &amp; </a:t>
            </a:r>
            <a:r>
              <a:rPr lang="en-US" sz="2800" dirty="0" err="1">
                <a:solidFill>
                  <a:srgbClr val="FFC000"/>
                </a:solidFill>
              </a:rPr>
              <a:t>A</a:t>
            </a:r>
            <a:r>
              <a:rPr lang="en-US" sz="2800" dirty="0" err="1" smtClean="0">
                <a:solidFill>
                  <a:srgbClr val="FFC000"/>
                </a:solidFill>
              </a:rPr>
              <a:t>ldicarb</a:t>
            </a:r>
            <a:r>
              <a:rPr lang="en-US" sz="2800" dirty="0" smtClean="0">
                <a:solidFill>
                  <a:srgbClr val="FFC000"/>
                </a:solidFill>
              </a:rPr>
              <a:t> Oxime</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134 people to hospital</a:t>
            </a:r>
          </a:p>
          <a:p>
            <a:pPr marL="548640" lvl="1" indent="-182880" eaLnBrk="1" fontAlgn="auto" hangingPunct="1">
              <a:spcAft>
                <a:spcPts val="0"/>
              </a:spcAft>
              <a:buClr>
                <a:schemeClr val="accent1">
                  <a:lumMod val="60000"/>
                  <a:lumOff val="40000"/>
                </a:schemeClr>
              </a:buClr>
              <a:buFont typeface="Arial" pitchFamily="34" charset="0"/>
              <a:buChar char="•"/>
              <a:defRPr/>
            </a:pPr>
            <a:endParaRPr lang="en-US" sz="2600" dirty="0" smtClean="0"/>
          </a:p>
          <a:p>
            <a:pPr marL="365760" lvl="1" indent="0" eaLnBrk="1" fontAlgn="auto" hangingPunct="1">
              <a:spcAft>
                <a:spcPts val="0"/>
              </a:spcAft>
              <a:buClr>
                <a:schemeClr val="accent1">
                  <a:lumMod val="60000"/>
                  <a:lumOff val="40000"/>
                </a:schemeClr>
              </a:buClr>
              <a:buFont typeface="Arial" pitchFamily="34" charset="0"/>
              <a:buNone/>
              <a:defRPr/>
            </a:pPr>
            <a:endParaRPr lang="en-US" sz="2600" dirty="0" smtClean="0"/>
          </a:p>
          <a:p>
            <a:pPr marL="0" indent="0" eaLnBrk="1" fontAlgn="auto" hangingPunct="1">
              <a:spcAft>
                <a:spcPts val="0"/>
              </a:spcAft>
              <a:buClr>
                <a:schemeClr val="accent1">
                  <a:lumMod val="60000"/>
                  <a:lumOff val="40000"/>
                </a:schemeClr>
              </a:buClr>
              <a:buFont typeface="Arial" pitchFamily="34" charset="0"/>
              <a:buNone/>
              <a:defRPr/>
            </a:pPr>
            <a:endParaRPr lang="en-US" sz="3000" dirty="0" smtClean="0"/>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85A24AA-75F5-4A43-B454-AC8BDBEAD7B8}" type="slidenum">
              <a:rPr lang="en-US" altLang="en-US" smtClean="0">
                <a:latin typeface="Arial" charset="0"/>
              </a:rPr>
              <a:pPr/>
              <a:t>3</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1325562"/>
          </a:xfrm>
        </p:spPr>
        <p:txBody>
          <a:bodyPr>
            <a:noAutofit/>
          </a:bodyPr>
          <a:lstStyle/>
          <a:p>
            <a:pPr algn="ctr" eaLnBrk="1" fontAlgn="auto" hangingPunct="1">
              <a:spcAft>
                <a:spcPts val="0"/>
              </a:spcAft>
              <a:defRPr/>
            </a:pPr>
            <a:r>
              <a:rPr lang="en-US" sz="4800" dirty="0">
                <a:solidFill>
                  <a:schemeClr val="accent6">
                    <a:tint val="1000"/>
                  </a:schemeClr>
                </a:solidFill>
              </a:rPr>
              <a:t>Section 304 &amp; CERCLA103</a:t>
            </a:r>
            <a:br>
              <a:rPr lang="en-US" sz="4800" dirty="0">
                <a:solidFill>
                  <a:schemeClr val="accent6">
                    <a:tint val="1000"/>
                  </a:schemeClr>
                </a:solidFill>
              </a:rPr>
            </a:br>
            <a:r>
              <a:rPr lang="en-US" sz="4800" dirty="0">
                <a:solidFill>
                  <a:schemeClr val="accent6">
                    <a:tint val="1000"/>
                  </a:schemeClr>
                </a:solidFill>
              </a:rPr>
              <a:t> Release Notifications</a:t>
            </a:r>
            <a:endParaRPr lang="en-US" sz="4800" dirty="0" smtClean="0">
              <a:solidFill>
                <a:schemeClr val="accent6">
                  <a:tint val="1000"/>
                </a:schemeClr>
              </a:solidFill>
            </a:endParaRPr>
          </a:p>
        </p:txBody>
      </p:sp>
      <p:sp>
        <p:nvSpPr>
          <p:cNvPr id="50179" name="Rectangle 3"/>
          <p:cNvSpPr>
            <a:spLocks noGrp="1" noChangeArrowheads="1"/>
          </p:cNvSpPr>
          <p:nvPr>
            <p:ph idx="1"/>
          </p:nvPr>
        </p:nvSpPr>
        <p:spPr>
          <a:xfrm>
            <a:off x="228600" y="1752600"/>
            <a:ext cx="8763000" cy="4724400"/>
          </a:xfrm>
        </p:spPr>
        <p:txBody>
          <a:bodyPr rtlCol="0">
            <a:normAutofit lnSpcReduction="10000"/>
          </a:bodyPr>
          <a:lstStyle/>
          <a:p>
            <a:pPr marL="274320" indent="-274320" eaLnBrk="1" fontAlgn="auto" hangingPunct="1">
              <a:spcAft>
                <a:spcPts val="0"/>
              </a:spcAft>
              <a:buClr>
                <a:schemeClr val="accent1">
                  <a:lumMod val="60000"/>
                  <a:lumOff val="40000"/>
                </a:schemeClr>
              </a:buClr>
              <a:buFont typeface="Wingdings" pitchFamily="2" charset="2"/>
              <a:buNone/>
              <a:defRPr/>
            </a:pPr>
            <a:r>
              <a:rPr lang="en-US" sz="3200" dirty="0" smtClean="0"/>
              <a:t>Who to call: </a:t>
            </a:r>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State Warning Point/State Watch Office</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(850) 413-9911</a:t>
            </a:r>
          </a:p>
          <a:p>
            <a:pPr marL="365760" lvl="1" indent="0" eaLnBrk="1" fontAlgn="auto" hangingPunct="1">
              <a:spcAft>
                <a:spcPts val="0"/>
              </a:spcAft>
              <a:buClr>
                <a:schemeClr val="accent1">
                  <a:lumMod val="60000"/>
                  <a:lumOff val="40000"/>
                </a:schemeClr>
              </a:buClr>
              <a:buFont typeface="Arial" pitchFamily="34" charset="0"/>
              <a:buNone/>
              <a:defRPr/>
            </a:pPr>
            <a:endParaRPr lang="en-US" sz="16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a:t>If CERCLA </a:t>
            </a:r>
            <a:r>
              <a:rPr lang="en-US" sz="3200" dirty="0" smtClean="0"/>
              <a:t>release, call </a:t>
            </a:r>
            <a:r>
              <a:rPr lang="en-US" sz="3200" dirty="0"/>
              <a:t>National Response Center</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1-800-424-8802</a:t>
            </a:r>
          </a:p>
          <a:p>
            <a:pPr marL="365760" lvl="1" indent="0" eaLnBrk="1" fontAlgn="auto" hangingPunct="1">
              <a:spcAft>
                <a:spcPts val="0"/>
              </a:spcAft>
              <a:buClr>
                <a:schemeClr val="accent1">
                  <a:lumMod val="60000"/>
                  <a:lumOff val="40000"/>
                </a:schemeClr>
              </a:buClr>
              <a:buFont typeface="Arial" pitchFamily="34" charset="0"/>
              <a:buNone/>
              <a:defRPr/>
            </a:pPr>
            <a:endParaRPr lang="en-US" sz="2800" dirty="0" smtClean="0"/>
          </a:p>
          <a:p>
            <a:pPr marL="365760" lvl="1" indent="0" algn="ctr" eaLnBrk="1" fontAlgn="auto" hangingPunct="1">
              <a:spcAft>
                <a:spcPts val="0"/>
              </a:spcAft>
              <a:buClr>
                <a:schemeClr val="accent1">
                  <a:lumMod val="60000"/>
                  <a:lumOff val="40000"/>
                </a:schemeClr>
              </a:buClr>
              <a:buFont typeface="Arial" pitchFamily="34" charset="0"/>
              <a:buNone/>
              <a:defRPr/>
            </a:pPr>
            <a:r>
              <a:rPr lang="en-US" sz="2800" u="sng" dirty="0" smtClean="0">
                <a:solidFill>
                  <a:srgbClr val="FFC000"/>
                </a:solidFill>
              </a:rPr>
              <a:t>Notify the LEPC after you have made the notification calls to the above. </a:t>
            </a:r>
          </a:p>
          <a:p>
            <a:pPr marL="365760" lvl="1" indent="0" algn="ctr" eaLnBrk="1" fontAlgn="auto" hangingPunct="1">
              <a:spcAft>
                <a:spcPts val="0"/>
              </a:spcAft>
              <a:buClr>
                <a:schemeClr val="accent1">
                  <a:lumMod val="60000"/>
                  <a:lumOff val="40000"/>
                </a:schemeClr>
              </a:buClr>
              <a:buFont typeface="Arial" pitchFamily="34" charset="0"/>
              <a:buNone/>
              <a:defRPr/>
            </a:pPr>
            <a:r>
              <a:rPr lang="en-US" sz="2800" dirty="0" smtClean="0">
                <a:solidFill>
                  <a:srgbClr val="FFC000"/>
                </a:solidFill>
              </a:rPr>
              <a:t>Northeast Florida LEPC - (904) 279-0880 ext. 178</a:t>
            </a:r>
            <a:endParaRPr lang="en-US" sz="2800" dirty="0">
              <a:solidFill>
                <a:srgbClr val="FFC000"/>
              </a:solidFill>
            </a:endParaRPr>
          </a:p>
          <a:p>
            <a:pPr marL="548640" lvl="1" indent="-182880" eaLnBrk="1" fontAlgn="auto" hangingPunct="1">
              <a:spcAft>
                <a:spcPts val="0"/>
              </a:spcAft>
              <a:buClr>
                <a:schemeClr val="accent1">
                  <a:lumMod val="60000"/>
                  <a:lumOff val="40000"/>
                </a:schemeClr>
              </a:buClr>
              <a:buFont typeface="Arial" pitchFamily="34" charset="0"/>
              <a:buChar char="•"/>
              <a:defRPr/>
            </a:pPr>
            <a:endParaRPr lang="en-US" sz="2800" dirty="0">
              <a:solidFill>
                <a:srgbClr val="FFC000"/>
              </a:solidFill>
            </a:endParaRPr>
          </a:p>
          <a:p>
            <a:pPr marL="548640" lvl="1" indent="-182880" eaLnBrk="1" fontAlgn="auto" hangingPunct="1">
              <a:spcAft>
                <a:spcPts val="0"/>
              </a:spcAft>
              <a:buClr>
                <a:schemeClr val="accent1">
                  <a:lumMod val="60000"/>
                  <a:lumOff val="40000"/>
                </a:schemeClr>
              </a:buClr>
              <a:buFont typeface="Arial" pitchFamily="34" charset="0"/>
              <a:buChar char="•"/>
              <a:defRPr/>
            </a:pPr>
            <a:endParaRPr lang="en-US" sz="2800" dirty="0" smtClean="0">
              <a:solidFill>
                <a:srgbClr val="FFC000"/>
              </a:solidFill>
            </a:endParaRPr>
          </a:p>
          <a:p>
            <a:pPr marL="548640" lvl="1" indent="-182880" eaLnBrk="1" fontAlgn="auto" hangingPunct="1">
              <a:spcAft>
                <a:spcPts val="0"/>
              </a:spcAft>
              <a:buClr>
                <a:schemeClr val="accent1">
                  <a:lumMod val="60000"/>
                  <a:lumOff val="40000"/>
                </a:schemeClr>
              </a:buClr>
              <a:buFont typeface="Arial" pitchFamily="34" charset="0"/>
              <a:buChar char="•"/>
              <a:defRPr/>
            </a:pPr>
            <a:endParaRPr lang="en-US" sz="2800" dirty="0" smtClean="0">
              <a:solidFill>
                <a:srgbClr val="FFC000"/>
              </a:solidFill>
            </a:endParaRPr>
          </a:p>
          <a:p>
            <a:pPr marL="548640" lvl="1" indent="-182880" eaLnBrk="1" fontAlgn="auto" hangingPunct="1">
              <a:spcAft>
                <a:spcPts val="0"/>
              </a:spcAft>
              <a:buClr>
                <a:schemeClr val="accent1">
                  <a:lumMod val="60000"/>
                  <a:lumOff val="40000"/>
                </a:schemeClr>
              </a:buClr>
              <a:buFont typeface="Arial" pitchFamily="34" charset="0"/>
              <a:buChar char="•"/>
              <a:defRPr/>
            </a:pPr>
            <a:endParaRPr lang="en-US" sz="2800" dirty="0">
              <a:solidFill>
                <a:srgbClr val="FFC000"/>
              </a:solidFill>
            </a:endParaRPr>
          </a:p>
          <a:p>
            <a:pPr marL="365760" lvl="1" indent="0" eaLnBrk="1" fontAlgn="auto" hangingPunct="1">
              <a:spcAft>
                <a:spcPts val="0"/>
              </a:spcAft>
              <a:buClr>
                <a:schemeClr val="accent1">
                  <a:lumMod val="60000"/>
                  <a:lumOff val="40000"/>
                </a:schemeClr>
              </a:buClr>
              <a:buFont typeface="Arial" pitchFamily="34" charset="0"/>
              <a:buNone/>
              <a:defRPr/>
            </a:pPr>
            <a:endParaRPr lang="en-US" sz="1600" dirty="0" smtClean="0"/>
          </a:p>
        </p:txBody>
      </p:sp>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9C0F96E-2021-4742-8355-73E684AFD790}" type="slidenum">
              <a:rPr lang="en-US" altLang="en-US" smtClean="0">
                <a:latin typeface="Arial" charset="0"/>
              </a:rPr>
              <a:pPr/>
              <a:t>30</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ctr" eaLnBrk="1" fontAlgn="auto" hangingPunct="1">
              <a:spcAft>
                <a:spcPts val="0"/>
              </a:spcAft>
              <a:defRPr/>
            </a:pPr>
            <a:r>
              <a:rPr lang="en-US" sz="4400" dirty="0">
                <a:solidFill>
                  <a:schemeClr val="accent6">
                    <a:tint val="1000"/>
                  </a:schemeClr>
                </a:solidFill>
              </a:rPr>
              <a:t>Section 304 &amp; CERCLA103</a:t>
            </a:r>
            <a:br>
              <a:rPr lang="en-US" sz="4400" dirty="0">
                <a:solidFill>
                  <a:schemeClr val="accent6">
                    <a:tint val="1000"/>
                  </a:schemeClr>
                </a:solidFill>
              </a:rPr>
            </a:br>
            <a:r>
              <a:rPr lang="en-US" sz="4400" dirty="0">
                <a:solidFill>
                  <a:schemeClr val="accent6">
                    <a:tint val="1000"/>
                  </a:schemeClr>
                </a:solidFill>
              </a:rPr>
              <a:t> Release Notifications</a:t>
            </a:r>
          </a:p>
        </p:txBody>
      </p:sp>
      <p:sp>
        <p:nvSpPr>
          <p:cNvPr id="39939" name="Content Placeholder 2"/>
          <p:cNvSpPr>
            <a:spLocks noGrp="1"/>
          </p:cNvSpPr>
          <p:nvPr>
            <p:ph idx="1"/>
          </p:nvPr>
        </p:nvSpPr>
        <p:spPr>
          <a:xfrm>
            <a:off x="152400" y="2057400"/>
            <a:ext cx="8763000" cy="4572000"/>
          </a:xfrm>
        </p:spPr>
        <p:txBody>
          <a:bodyPr/>
          <a:lstStyle/>
          <a:p>
            <a:pPr eaLnBrk="1" hangingPunct="1"/>
            <a:r>
              <a:rPr lang="en-US" altLang="en-US" sz="3200" smtClean="0"/>
              <a:t>Notification includes:</a:t>
            </a:r>
          </a:p>
          <a:p>
            <a:pPr lvl="1" eaLnBrk="1" hangingPunct="1"/>
            <a:r>
              <a:rPr lang="en-US" altLang="en-US" sz="2800" smtClean="0">
                <a:solidFill>
                  <a:srgbClr val="FFC000"/>
                </a:solidFill>
              </a:rPr>
              <a:t>Chemical name; and is it an EHS?</a:t>
            </a:r>
          </a:p>
          <a:p>
            <a:pPr lvl="1" eaLnBrk="1" hangingPunct="1"/>
            <a:r>
              <a:rPr lang="en-US" altLang="en-US" sz="2800" smtClean="0">
                <a:solidFill>
                  <a:srgbClr val="FFC000"/>
                </a:solidFill>
              </a:rPr>
              <a:t>Estimated quantity of release</a:t>
            </a:r>
          </a:p>
          <a:p>
            <a:pPr lvl="1" eaLnBrk="1" hangingPunct="1"/>
            <a:r>
              <a:rPr lang="en-US" altLang="en-US" sz="2800" smtClean="0">
                <a:solidFill>
                  <a:srgbClr val="FFC000"/>
                </a:solidFill>
              </a:rPr>
              <a:t>Time and duration</a:t>
            </a:r>
          </a:p>
          <a:p>
            <a:pPr lvl="1" eaLnBrk="1" hangingPunct="1"/>
            <a:r>
              <a:rPr lang="en-US" altLang="en-US" sz="2800" smtClean="0">
                <a:solidFill>
                  <a:srgbClr val="FFC000"/>
                </a:solidFill>
              </a:rPr>
              <a:t>Medium into which release occurred (ground/water/ air)</a:t>
            </a:r>
          </a:p>
          <a:p>
            <a:pPr lvl="1" eaLnBrk="1" hangingPunct="1"/>
            <a:r>
              <a:rPr lang="en-US" altLang="en-US" sz="2800" smtClean="0">
                <a:solidFill>
                  <a:srgbClr val="FFC000"/>
                </a:solidFill>
              </a:rPr>
              <a:t>Known or anticipated health risks</a:t>
            </a:r>
          </a:p>
          <a:p>
            <a:pPr lvl="1" eaLnBrk="1" hangingPunct="1"/>
            <a:r>
              <a:rPr lang="en-US" altLang="en-US" sz="2800" smtClean="0">
                <a:solidFill>
                  <a:srgbClr val="FFC000"/>
                </a:solidFill>
              </a:rPr>
              <a:t>Any evacuation or other precautions</a:t>
            </a:r>
          </a:p>
          <a:p>
            <a:pPr lvl="1" eaLnBrk="1" hangingPunct="1"/>
            <a:r>
              <a:rPr lang="en-US" altLang="en-US" sz="2800" smtClean="0">
                <a:solidFill>
                  <a:srgbClr val="FFC000"/>
                </a:solidFill>
              </a:rPr>
              <a:t>Name and telephone number of contact</a:t>
            </a: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DF23049-5680-484B-9E47-A97D493A04DF}" type="slidenum">
              <a:rPr lang="en-US" altLang="en-US" smtClean="0">
                <a:latin typeface="Arial" charset="0"/>
              </a:rPr>
              <a:pPr/>
              <a:t>31</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eaLnBrk="1" fontAlgn="auto" hangingPunct="1">
              <a:spcAft>
                <a:spcPts val="0"/>
              </a:spcAft>
              <a:defRPr/>
            </a:pPr>
            <a:r>
              <a:rPr lang="en-US" sz="4800" dirty="0" smtClean="0">
                <a:solidFill>
                  <a:schemeClr val="accent6">
                    <a:tint val="1000"/>
                  </a:schemeClr>
                </a:solidFill>
              </a:rPr>
              <a:t>Other EPCRA Sections</a:t>
            </a:r>
            <a:endParaRPr lang="en-US" sz="4800" dirty="0">
              <a:solidFill>
                <a:schemeClr val="accent6">
                  <a:tint val="1000"/>
                </a:schemeClr>
              </a:solidFill>
            </a:endParaRPr>
          </a:p>
        </p:txBody>
      </p:sp>
      <p:sp>
        <p:nvSpPr>
          <p:cNvPr id="3" name="Content Placeholder 2"/>
          <p:cNvSpPr>
            <a:spLocks noGrp="1"/>
          </p:cNvSpPr>
          <p:nvPr>
            <p:ph idx="1"/>
          </p:nvPr>
        </p:nvSpPr>
        <p:spPr>
          <a:xfrm>
            <a:off x="228600" y="1143000"/>
            <a:ext cx="8763000" cy="54864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Section 322: Trade Secrets</a:t>
            </a:r>
          </a:p>
          <a:p>
            <a:pPr marL="0" indent="0" eaLnBrk="1" fontAlgn="auto" hangingPunct="1">
              <a:spcAft>
                <a:spcPts val="0"/>
              </a:spcAft>
              <a:buClr>
                <a:schemeClr val="accent1">
                  <a:lumMod val="60000"/>
                  <a:lumOff val="40000"/>
                </a:schemeClr>
              </a:buClr>
              <a:buFont typeface="Arial" pitchFamily="34" charset="0"/>
              <a:buNone/>
              <a:defRPr/>
            </a:pPr>
            <a:endParaRPr lang="en-US" sz="16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Section 323: Provision of information to health </a:t>
            </a:r>
            <a:r>
              <a:rPr lang="en-US" sz="3200" dirty="0"/>
              <a:t>p</a:t>
            </a:r>
            <a:r>
              <a:rPr lang="en-US" sz="3200" dirty="0" smtClean="0"/>
              <a:t>rofessionals, doctors, &amp; nurses</a:t>
            </a:r>
          </a:p>
          <a:p>
            <a:pPr marL="0" indent="0" eaLnBrk="1" fontAlgn="auto" hangingPunct="1">
              <a:spcAft>
                <a:spcPts val="0"/>
              </a:spcAft>
              <a:buClr>
                <a:schemeClr val="accent1">
                  <a:lumMod val="60000"/>
                  <a:lumOff val="40000"/>
                </a:schemeClr>
              </a:buClr>
              <a:buFont typeface="Arial" pitchFamily="34" charset="0"/>
              <a:buNone/>
              <a:defRPr/>
            </a:pPr>
            <a:endParaRPr lang="en-US" sz="16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Section 324: Public availability of plans, data sheets, forms, &amp; follow-up notices</a:t>
            </a:r>
          </a:p>
          <a:p>
            <a:pPr marL="0" indent="0" eaLnBrk="1" fontAlgn="auto" hangingPunct="1">
              <a:spcAft>
                <a:spcPts val="0"/>
              </a:spcAft>
              <a:buClr>
                <a:schemeClr val="accent1">
                  <a:lumMod val="60000"/>
                  <a:lumOff val="40000"/>
                </a:schemeClr>
              </a:buClr>
              <a:buFont typeface="Arial" pitchFamily="34" charset="0"/>
              <a:buNone/>
              <a:defRPr/>
            </a:pPr>
            <a:endParaRPr lang="en-US"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u="sng" dirty="0" smtClean="0">
                <a:solidFill>
                  <a:srgbClr val="FFC000"/>
                </a:solidFill>
              </a:rPr>
              <a:t>Section 325: Enforcement</a:t>
            </a:r>
          </a:p>
          <a:p>
            <a:pPr marL="274320" indent="-274320" eaLnBrk="1" fontAlgn="auto" hangingPunct="1">
              <a:spcAft>
                <a:spcPts val="0"/>
              </a:spcAft>
              <a:buClr>
                <a:schemeClr val="accent1">
                  <a:lumMod val="60000"/>
                  <a:lumOff val="40000"/>
                </a:schemeClr>
              </a:buClr>
              <a:buFont typeface="Arial" pitchFamily="34" charset="0"/>
              <a:buChar char="•"/>
              <a:defRPr/>
            </a:pPr>
            <a:r>
              <a:rPr lang="en-US" sz="3200" u="sng" dirty="0" smtClean="0">
                <a:solidFill>
                  <a:srgbClr val="FFC000"/>
                </a:solidFill>
              </a:rPr>
              <a:t>Section 326: Civil Actions</a:t>
            </a:r>
          </a:p>
          <a:p>
            <a:pPr marL="274320" indent="-274320" eaLnBrk="1" fontAlgn="auto" hangingPunct="1">
              <a:spcAft>
                <a:spcPts val="0"/>
              </a:spcAft>
              <a:buClr>
                <a:schemeClr val="accent1">
                  <a:lumMod val="60000"/>
                  <a:lumOff val="40000"/>
                </a:schemeClr>
              </a:buClr>
              <a:buFont typeface="Arial" pitchFamily="34" charset="0"/>
              <a:buChar char="•"/>
              <a:defRPr/>
            </a:pPr>
            <a:endParaRPr lang="en-US" sz="3200" dirty="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3FD6A83-BFCF-4E37-8E94-1719D60821C0}" type="slidenum">
              <a:rPr lang="en-US" altLang="en-US" smtClean="0">
                <a:solidFill>
                  <a:schemeClr val="tx2"/>
                </a:solidFill>
              </a:rPr>
              <a:pPr/>
              <a:t>32</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eaLnBrk="1" fontAlgn="auto" hangingPunct="1">
              <a:spcAft>
                <a:spcPts val="0"/>
              </a:spcAft>
              <a:defRPr/>
            </a:pPr>
            <a:r>
              <a:rPr lang="en-US" sz="4800" dirty="0">
                <a:solidFill>
                  <a:schemeClr val="tx1"/>
                </a:solidFill>
              </a:rPr>
              <a:t>Section </a:t>
            </a:r>
            <a:r>
              <a:rPr lang="en-US" sz="4800" dirty="0" smtClean="0">
                <a:solidFill>
                  <a:schemeClr val="tx1"/>
                </a:solidFill>
              </a:rPr>
              <a:t>325 - Enforcement</a:t>
            </a:r>
            <a:endParaRPr lang="en-US" sz="4800" dirty="0">
              <a:solidFill>
                <a:schemeClr val="tx1"/>
              </a:solidFill>
            </a:endParaRPr>
          </a:p>
        </p:txBody>
      </p:sp>
      <p:sp>
        <p:nvSpPr>
          <p:cNvPr id="3" name="Content Placeholder 2"/>
          <p:cNvSpPr>
            <a:spLocks noGrp="1"/>
          </p:cNvSpPr>
          <p:nvPr>
            <p:ph idx="1"/>
          </p:nvPr>
        </p:nvSpPr>
        <p:spPr>
          <a:xfrm>
            <a:off x="228600" y="1219200"/>
            <a:ext cx="8686800" cy="54102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Civil and administrative penalties (release/spill)</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$37,500/day or per violation/day</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$107,500 for 2</a:t>
            </a:r>
            <a:r>
              <a:rPr lang="en-US" sz="2800" baseline="30000" dirty="0" smtClean="0">
                <a:solidFill>
                  <a:srgbClr val="FFC000"/>
                </a:solidFill>
              </a:rPr>
              <a:t>nd</a:t>
            </a:r>
            <a:r>
              <a:rPr lang="en-US" sz="2800" dirty="0" smtClean="0">
                <a:solidFill>
                  <a:srgbClr val="FFC000"/>
                </a:solidFill>
              </a:rPr>
              <a:t> or subsequent violations</a:t>
            </a:r>
          </a:p>
          <a:p>
            <a:pPr marL="365760" lvl="1" indent="0" eaLnBrk="1" fontAlgn="auto" hangingPunct="1">
              <a:spcAft>
                <a:spcPts val="0"/>
              </a:spcAft>
              <a:buClr>
                <a:schemeClr val="accent1">
                  <a:lumMod val="60000"/>
                  <a:lumOff val="40000"/>
                </a:schemeClr>
              </a:buClr>
              <a:buFont typeface="Arial" pitchFamily="34" charset="0"/>
              <a:buNone/>
              <a:defRPr/>
            </a:pPr>
            <a:endParaRPr lang="en-US" sz="1800" dirty="0">
              <a:solidFill>
                <a:srgbClr val="FFC000"/>
              </a:solidFill>
            </a:endParaRPr>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Criminal penalties (release/spill)</a:t>
            </a:r>
            <a:endParaRPr lang="en-US" sz="3200" dirty="0"/>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Up to $25,000 or/and 2-years in prison</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a:solidFill>
                  <a:srgbClr val="FFC000"/>
                </a:solidFill>
              </a:rPr>
              <a:t>$50,000 or/and 5-years for 2</a:t>
            </a:r>
            <a:r>
              <a:rPr lang="en-US" sz="2800" baseline="30000" dirty="0">
                <a:solidFill>
                  <a:srgbClr val="FFC000"/>
                </a:solidFill>
              </a:rPr>
              <a:t>nd</a:t>
            </a:r>
            <a:r>
              <a:rPr lang="en-US" sz="2800" dirty="0">
                <a:solidFill>
                  <a:srgbClr val="FFC000"/>
                </a:solidFill>
              </a:rPr>
              <a:t> conviction</a:t>
            </a:r>
          </a:p>
          <a:p>
            <a:pPr marL="365760" lvl="1" indent="0" eaLnBrk="1" fontAlgn="auto" hangingPunct="1">
              <a:spcAft>
                <a:spcPts val="0"/>
              </a:spcAft>
              <a:buClr>
                <a:schemeClr val="accent1">
                  <a:lumMod val="60000"/>
                  <a:lumOff val="40000"/>
                </a:schemeClr>
              </a:buClr>
              <a:buFont typeface="Arial" pitchFamily="34" charset="0"/>
              <a:buNone/>
              <a:defRPr/>
            </a:pPr>
            <a:endParaRPr lang="en-US" sz="1800" dirty="0" smtClean="0">
              <a:solidFill>
                <a:srgbClr val="FFC000"/>
              </a:solidFill>
            </a:endParaRPr>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Failure to report annual Tier II Report</a:t>
            </a:r>
            <a:endParaRPr lang="en-US" sz="3200" dirty="0"/>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a:solidFill>
                  <a:srgbClr val="FFC000"/>
                </a:solidFill>
              </a:rPr>
              <a:t>$37,500/day</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86DD685-71EB-46D6-95A1-E72056E6C71A}" type="slidenum">
              <a:rPr lang="en-US" altLang="en-US" smtClean="0">
                <a:solidFill>
                  <a:schemeClr val="tx2"/>
                </a:solidFill>
              </a:rPr>
              <a:pPr/>
              <a:t>33</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eaLnBrk="1" fontAlgn="auto" hangingPunct="1">
              <a:spcAft>
                <a:spcPts val="0"/>
              </a:spcAft>
              <a:defRPr/>
            </a:pPr>
            <a:r>
              <a:rPr lang="en-US" sz="4800" dirty="0">
                <a:solidFill>
                  <a:schemeClr val="tx1"/>
                </a:solidFill>
              </a:rPr>
              <a:t>Section </a:t>
            </a:r>
            <a:r>
              <a:rPr lang="en-US" sz="4800" dirty="0" smtClean="0">
                <a:solidFill>
                  <a:schemeClr val="tx1"/>
                </a:solidFill>
              </a:rPr>
              <a:t>326 – Civil Actions</a:t>
            </a:r>
            <a:endParaRPr lang="en-US" sz="4800" dirty="0">
              <a:solidFill>
                <a:schemeClr val="tx1"/>
              </a:solidFill>
            </a:endParaRPr>
          </a:p>
        </p:txBody>
      </p:sp>
      <p:sp>
        <p:nvSpPr>
          <p:cNvPr id="3" name="Content Placeholder 2"/>
          <p:cNvSpPr>
            <a:spLocks noGrp="1"/>
          </p:cNvSpPr>
          <p:nvPr>
            <p:ph idx="1"/>
          </p:nvPr>
        </p:nvSpPr>
        <p:spPr>
          <a:xfrm>
            <a:off x="228600" y="1524000"/>
            <a:ext cx="8686800" cy="51054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Government or citizens can take action against a facility for failure to comply. </a:t>
            </a:r>
          </a:p>
          <a:p>
            <a:pPr marL="0" indent="0" eaLnBrk="1" fontAlgn="auto" hangingPunct="1">
              <a:spcAft>
                <a:spcPts val="0"/>
              </a:spcAft>
              <a:buClr>
                <a:schemeClr val="accent1">
                  <a:lumMod val="60000"/>
                  <a:lumOff val="40000"/>
                </a:schemeClr>
              </a:buClr>
              <a:buFont typeface="Arial" pitchFamily="34" charset="0"/>
              <a:buNone/>
              <a:defRPr/>
            </a:pPr>
            <a:endParaRPr lang="en-US" sz="1400" dirty="0" smtClean="0">
              <a:solidFill>
                <a:srgbClr val="FFC000"/>
              </a:solidFill>
            </a:endParaRPr>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Can bring action for failure to:</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Submit a follow-up report of an emergency release</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Submit a list of chemicals</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Submit a Tier II form</a:t>
            </a:r>
          </a:p>
          <a:p>
            <a:pPr marL="365760" lvl="1" indent="0" eaLnBrk="1" fontAlgn="auto" hangingPunct="1">
              <a:spcAft>
                <a:spcPts val="0"/>
              </a:spcAft>
              <a:buClr>
                <a:schemeClr val="accent1">
                  <a:lumMod val="60000"/>
                  <a:lumOff val="40000"/>
                </a:schemeClr>
              </a:buClr>
              <a:buFont typeface="Arial" pitchFamily="34" charset="0"/>
              <a:buNone/>
              <a:defRPr/>
            </a:pPr>
            <a:endParaRPr lang="en-US" sz="2800" dirty="0" smtClean="0"/>
          </a:p>
          <a:p>
            <a:pPr marL="548640" lvl="1" indent="-182880" eaLnBrk="1" fontAlgn="auto" hangingPunct="1">
              <a:spcAft>
                <a:spcPts val="0"/>
              </a:spcAft>
              <a:buClr>
                <a:schemeClr val="accent1">
                  <a:lumMod val="60000"/>
                  <a:lumOff val="40000"/>
                </a:schemeClr>
              </a:buClr>
              <a:buFont typeface="Arial" pitchFamily="34" charset="0"/>
              <a:buChar char="•"/>
              <a:defRPr/>
            </a:pPr>
            <a:endParaRPr lang="en-US" sz="2800" dirty="0" smtClean="0"/>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3900A41-521C-4128-8BC6-B5231608C08F}" type="slidenum">
              <a:rPr lang="en-US" altLang="en-US" smtClean="0">
                <a:solidFill>
                  <a:schemeClr val="tx2"/>
                </a:solidFill>
              </a:rPr>
              <a:pPr/>
              <a:t>34</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838200"/>
          </a:xfrm>
        </p:spPr>
        <p:txBody>
          <a:bodyPr/>
          <a:lstStyle/>
          <a:p>
            <a:pPr algn="ctr" eaLnBrk="1" fontAlgn="auto" hangingPunct="1">
              <a:spcAft>
                <a:spcPts val="0"/>
              </a:spcAft>
              <a:defRPr/>
            </a:pPr>
            <a:r>
              <a:rPr lang="en-US" sz="4800" dirty="0" smtClean="0">
                <a:solidFill>
                  <a:schemeClr val="accent6">
                    <a:tint val="1000"/>
                  </a:schemeClr>
                </a:solidFill>
              </a:rPr>
              <a:t>Summary</a:t>
            </a:r>
          </a:p>
        </p:txBody>
      </p:sp>
      <p:sp>
        <p:nvSpPr>
          <p:cNvPr id="59395" name="Rectangle 3"/>
          <p:cNvSpPr>
            <a:spLocks noGrp="1" noChangeArrowheads="1"/>
          </p:cNvSpPr>
          <p:nvPr>
            <p:ph idx="1"/>
          </p:nvPr>
        </p:nvSpPr>
        <p:spPr>
          <a:xfrm>
            <a:off x="228600" y="990600"/>
            <a:ext cx="8686800" cy="5638800"/>
          </a:xfrm>
        </p:spPr>
        <p:txBody>
          <a:bodyPr rtlCol="0">
            <a:normAutofit/>
          </a:bodyPr>
          <a:lstStyle/>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r>
              <a:rPr lang="en-US" sz="3500" dirty="0" smtClean="0"/>
              <a:t>Legislation in reaction to chemical release</a:t>
            </a:r>
          </a:p>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endParaRPr lang="en-US" sz="1600" dirty="0" smtClean="0"/>
          </a:p>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r>
              <a:rPr lang="en-US" sz="3200" dirty="0" smtClean="0"/>
              <a:t>Purpose of law is to prevent loss of life, protection of citizens’ property, and increase public awareness</a:t>
            </a:r>
          </a:p>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endParaRPr lang="en-US" sz="1600" dirty="0" smtClean="0"/>
          </a:p>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r>
              <a:rPr lang="en-US" sz="3200" dirty="0" smtClean="0"/>
              <a:t>Depending on the chemicals at your Facility, you may be subject to reporting requirements under EPCRA</a:t>
            </a:r>
          </a:p>
          <a:p>
            <a:pPr marL="0" indent="0" eaLnBrk="1" fontAlgn="auto" hangingPunct="1">
              <a:lnSpc>
                <a:spcPct val="80000"/>
              </a:lnSpc>
              <a:spcAft>
                <a:spcPts val="0"/>
              </a:spcAft>
              <a:buClr>
                <a:schemeClr val="accent1">
                  <a:lumMod val="60000"/>
                  <a:lumOff val="40000"/>
                </a:schemeClr>
              </a:buClr>
              <a:buFont typeface="Arial" pitchFamily="34" charset="0"/>
              <a:buNone/>
              <a:defRPr/>
            </a:pPr>
            <a:endParaRPr lang="en-US" sz="1600" dirty="0" smtClean="0"/>
          </a:p>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r>
              <a:rPr lang="en-US" sz="3200" dirty="0" smtClean="0"/>
              <a:t>Tier II’s and Annual Registration fees due each year by March 1</a:t>
            </a:r>
            <a:r>
              <a:rPr lang="en-US" sz="3200" baseline="30000" dirty="0" smtClean="0"/>
              <a:t>st</a:t>
            </a:r>
            <a:r>
              <a:rPr lang="en-US" sz="3200" dirty="0" smtClean="0"/>
              <a:t> </a:t>
            </a:r>
          </a:p>
          <a:p>
            <a:pPr marL="0" indent="0" eaLnBrk="1" fontAlgn="auto" hangingPunct="1">
              <a:lnSpc>
                <a:spcPct val="80000"/>
              </a:lnSpc>
              <a:spcAft>
                <a:spcPts val="0"/>
              </a:spcAft>
              <a:buClr>
                <a:schemeClr val="accent1">
                  <a:lumMod val="60000"/>
                  <a:lumOff val="40000"/>
                </a:schemeClr>
              </a:buClr>
              <a:buFont typeface="Arial" pitchFamily="34" charset="0"/>
              <a:buNone/>
              <a:defRPr/>
            </a:pPr>
            <a:endParaRPr lang="en-US" sz="1600" dirty="0" smtClean="0"/>
          </a:p>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r>
              <a:rPr lang="en-US" sz="3200" b="1" u="sng" dirty="0" smtClean="0">
                <a:solidFill>
                  <a:srgbClr val="FFC000"/>
                </a:solidFill>
              </a:rPr>
              <a:t>Enforcement and Civil Actions for no compliance</a:t>
            </a:r>
          </a:p>
          <a:p>
            <a:pPr marL="274320" indent="-274320" eaLnBrk="1" fontAlgn="auto" hangingPunct="1">
              <a:lnSpc>
                <a:spcPct val="80000"/>
              </a:lnSpc>
              <a:spcAft>
                <a:spcPts val="0"/>
              </a:spcAft>
              <a:buClr>
                <a:schemeClr val="accent1">
                  <a:lumMod val="60000"/>
                  <a:lumOff val="40000"/>
                </a:schemeClr>
              </a:buClr>
              <a:buFont typeface="Arial" pitchFamily="34" charset="0"/>
              <a:buChar char="•"/>
              <a:defRPr/>
            </a:pPr>
            <a:endParaRPr lang="en-US" sz="2800" dirty="0" smtClean="0"/>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35CF988-D912-471C-A069-9F3F2DFF74B6}" type="slidenum">
              <a:rPr lang="en-US" altLang="en-US" smtClean="0">
                <a:latin typeface="Arial" charset="0"/>
              </a:rPr>
              <a:pPr/>
              <a:t>35</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152400"/>
            <a:ext cx="86868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Important Numbers / Addresses</a:t>
            </a:r>
          </a:p>
        </p:txBody>
      </p:sp>
      <p:sp>
        <p:nvSpPr>
          <p:cNvPr id="46083" name="Rectangle 3"/>
          <p:cNvSpPr>
            <a:spLocks noGrp="1" noChangeArrowheads="1"/>
          </p:cNvSpPr>
          <p:nvPr>
            <p:ph idx="1"/>
          </p:nvPr>
        </p:nvSpPr>
        <p:spPr>
          <a:xfrm>
            <a:off x="304800" y="1219200"/>
            <a:ext cx="8610600" cy="5410200"/>
          </a:xfrm>
        </p:spPr>
        <p:txBody>
          <a:bodyPr/>
          <a:lstStyle/>
          <a:p>
            <a:pPr eaLnBrk="1" hangingPunct="1">
              <a:lnSpc>
                <a:spcPct val="90000"/>
              </a:lnSpc>
            </a:pPr>
            <a:r>
              <a:rPr lang="en-US" altLang="en-US" sz="3200" b="1" u="sng" smtClean="0"/>
              <a:t>State Emergency Response Commission</a:t>
            </a:r>
            <a:r>
              <a:rPr lang="en-US" altLang="en-US" sz="3200" u="sng" smtClean="0"/>
              <a:t/>
            </a:r>
            <a:br>
              <a:rPr lang="en-US" altLang="en-US" sz="3200" u="sng" smtClean="0"/>
            </a:br>
            <a:r>
              <a:rPr lang="en-US" altLang="en-US" sz="3200" smtClean="0"/>
              <a:t>	2555 Shumard Oak Boulevard</a:t>
            </a:r>
            <a:br>
              <a:rPr lang="en-US" altLang="en-US" sz="3200" smtClean="0"/>
            </a:br>
            <a:r>
              <a:rPr lang="en-US" altLang="en-US" sz="3200" smtClean="0"/>
              <a:t>	Tallahassee, Florida 32399-2100</a:t>
            </a:r>
            <a:br>
              <a:rPr lang="en-US" altLang="en-US" sz="3200" smtClean="0"/>
            </a:br>
            <a:r>
              <a:rPr lang="en-US" altLang="en-US" sz="3200" smtClean="0"/>
              <a:t>	(800) 635-7179 (Florida only)</a:t>
            </a:r>
            <a:br>
              <a:rPr lang="en-US" altLang="en-US" sz="3200" smtClean="0"/>
            </a:br>
            <a:r>
              <a:rPr lang="en-US" altLang="en-US" sz="3200" smtClean="0"/>
              <a:t>	(850) 413-9970 </a:t>
            </a:r>
          </a:p>
          <a:p>
            <a:pPr eaLnBrk="1" hangingPunct="1">
              <a:lnSpc>
                <a:spcPct val="90000"/>
              </a:lnSpc>
              <a:buFont typeface="Wingdings" pitchFamily="2" charset="2"/>
              <a:buNone/>
            </a:pPr>
            <a:endParaRPr lang="en-US" altLang="en-US" sz="1800" smtClean="0"/>
          </a:p>
          <a:p>
            <a:pPr eaLnBrk="1" hangingPunct="1">
              <a:lnSpc>
                <a:spcPct val="90000"/>
              </a:lnSpc>
            </a:pPr>
            <a:r>
              <a:rPr lang="en-US" altLang="en-US" sz="3200" b="1" u="sng" smtClean="0"/>
              <a:t>National Response Center</a:t>
            </a:r>
            <a:r>
              <a:rPr lang="en-US" altLang="en-US" sz="3200" u="sng" smtClean="0"/>
              <a:t/>
            </a:r>
            <a:br>
              <a:rPr lang="en-US" altLang="en-US" sz="3200" u="sng" smtClean="0"/>
            </a:br>
            <a:r>
              <a:rPr lang="en-US" altLang="en-US" sz="3200" smtClean="0"/>
              <a:t>	(800) 424-8802 </a:t>
            </a:r>
          </a:p>
          <a:p>
            <a:pPr eaLnBrk="1" hangingPunct="1">
              <a:lnSpc>
                <a:spcPct val="90000"/>
              </a:lnSpc>
              <a:buFont typeface="Wingdings" pitchFamily="2" charset="2"/>
              <a:buNone/>
            </a:pPr>
            <a:endParaRPr lang="en-US" altLang="en-US" sz="2000" b="1" smtClean="0"/>
          </a:p>
          <a:p>
            <a:pPr eaLnBrk="1" hangingPunct="1">
              <a:lnSpc>
                <a:spcPct val="90000"/>
              </a:lnSpc>
            </a:pPr>
            <a:r>
              <a:rPr lang="en-US" altLang="en-US" sz="3200" b="1" u="sng" smtClean="0"/>
              <a:t>Florida State Watch Office</a:t>
            </a:r>
            <a:r>
              <a:rPr lang="en-US" altLang="en-US" sz="3200" smtClean="0"/>
              <a:t/>
            </a:r>
            <a:br>
              <a:rPr lang="en-US" altLang="en-US" sz="3200" smtClean="0"/>
            </a:br>
            <a:r>
              <a:rPr lang="en-US" altLang="en-US" sz="3200" smtClean="0"/>
              <a:t>	(850) 413-9911</a:t>
            </a:r>
            <a:br>
              <a:rPr lang="en-US" altLang="en-US" sz="3200" smtClean="0"/>
            </a:br>
            <a:r>
              <a:rPr lang="en-US" altLang="en-US" sz="3200" smtClean="0"/>
              <a:t>	(800) 320-0519 </a:t>
            </a:r>
          </a:p>
        </p:txBody>
      </p:sp>
      <p:sp>
        <p:nvSpPr>
          <p:cNvPr id="460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1AEF130-9238-400B-A05A-056BEC8D1440}" type="slidenum">
              <a:rPr lang="en-US" altLang="en-US" smtClean="0">
                <a:latin typeface="Arial" charset="0"/>
              </a:rPr>
              <a:pPr/>
              <a:t>36</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Agenda </a:t>
            </a:r>
            <a:endParaRPr lang="en-US" sz="4800" dirty="0">
              <a:solidFill>
                <a:schemeClr val="accent6">
                  <a:tint val="1000"/>
                </a:schemeClr>
              </a:solidFill>
            </a:endParaRPr>
          </a:p>
        </p:txBody>
      </p:sp>
      <p:sp>
        <p:nvSpPr>
          <p:cNvPr id="3" name="Content Placeholder 2"/>
          <p:cNvSpPr>
            <a:spLocks noGrp="1"/>
          </p:cNvSpPr>
          <p:nvPr>
            <p:ph idx="1"/>
          </p:nvPr>
        </p:nvSpPr>
        <p:spPr>
          <a:xfrm>
            <a:off x="457200" y="1219200"/>
            <a:ext cx="8229600" cy="53340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Framework (Statute/EPCRA)</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HazMat Training and Exercises</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Reporting – Chemical Inventory Reports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t>General Requirements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t>Changes for Reporting</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u="sng" dirty="0" smtClean="0">
                <a:solidFill>
                  <a:srgbClr val="FFC000"/>
                </a:solidFill>
              </a:rPr>
              <a:t>Tier II Information for Emergency Planning</a:t>
            </a:r>
            <a:endParaRPr lang="en-US" sz="3200" b="1" u="sng" dirty="0">
              <a:solidFill>
                <a:srgbClr val="FFC000"/>
              </a:solidFill>
            </a:endParaRP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A9418C6-A4CA-4362-8EA5-3CA8D5EAEE65}" type="slidenum">
              <a:rPr lang="en-US" altLang="en-US" sz="1400" smtClean="0">
                <a:solidFill>
                  <a:schemeClr val="tx2"/>
                </a:solidFill>
              </a:rPr>
              <a:pPr/>
              <a:t>37</a:t>
            </a:fld>
            <a:endParaRPr lang="en-US" altLang="en-US" sz="1400" dirty="0" smtClean="0">
              <a:solidFill>
                <a:schemeClr val="tx2"/>
              </a:solidFill>
            </a:endParaRPr>
          </a:p>
        </p:txBody>
      </p:sp>
    </p:spTree>
    <p:extLst>
      <p:ext uri="{BB962C8B-B14F-4D97-AF65-F5344CB8AC3E}">
        <p14:creationId xmlns:p14="http://schemas.microsoft.com/office/powerpoint/2010/main" val="22337942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Tier II for Emergency Planning </a:t>
            </a:r>
            <a:endParaRPr lang="en-US" sz="4800" dirty="0">
              <a:solidFill>
                <a:schemeClr val="accent6">
                  <a:tint val="1000"/>
                </a:schemeClr>
              </a:solidFill>
            </a:endParaRPr>
          </a:p>
        </p:txBody>
      </p:sp>
      <p:sp>
        <p:nvSpPr>
          <p:cNvPr id="3" name="Content Placeholder 2"/>
          <p:cNvSpPr>
            <a:spLocks noGrp="1"/>
          </p:cNvSpPr>
          <p:nvPr>
            <p:ph idx="1"/>
          </p:nvPr>
        </p:nvSpPr>
        <p:spPr>
          <a:xfrm>
            <a:off x="457200" y="1219200"/>
            <a:ext cx="8229600" cy="53340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Collect Tier II reports</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Complete site </a:t>
            </a:r>
            <a:r>
              <a:rPr lang="en-US" sz="3200" b="1" dirty="0"/>
              <a:t>v</a:t>
            </a:r>
            <a:r>
              <a:rPr lang="en-US" sz="3200" b="1" dirty="0" smtClean="0"/>
              <a:t>isits to verify information</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Conduct Hazards Analysis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400" b="1" dirty="0" smtClean="0"/>
              <a:t>Verify facility </a:t>
            </a:r>
            <a:r>
              <a:rPr lang="en-US" sz="2400" b="1" dirty="0"/>
              <a:t>c</a:t>
            </a:r>
            <a:r>
              <a:rPr lang="en-US" sz="2400" b="1" dirty="0" smtClean="0"/>
              <a:t>ontacts and information</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400" b="1" dirty="0" smtClean="0"/>
              <a:t>Model worst case scenario per EHS chemical</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400" b="1" dirty="0" smtClean="0"/>
              <a:t>Develop vulnerability maps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400" b="1" dirty="0" smtClean="0"/>
              <a:t>Identify critical facilities in the VZ</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400" b="1" dirty="0" smtClean="0"/>
              <a:t>Pre-plan a response to the facility</a:t>
            </a:r>
          </a:p>
          <a:p>
            <a:pPr marL="274638" lvl="1" indent="0" eaLnBrk="1" fontAlgn="auto" hangingPunct="1">
              <a:spcAft>
                <a:spcPts val="0"/>
              </a:spcAft>
              <a:buClr>
                <a:schemeClr val="accent1">
                  <a:lumMod val="60000"/>
                  <a:lumOff val="40000"/>
                </a:schemeClr>
              </a:buClr>
              <a:buNone/>
              <a:defRPr/>
            </a:pPr>
            <a:endParaRPr lang="en-US" b="1" dirty="0" smtClean="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A9418C6-A4CA-4362-8EA5-3CA8D5EAEE65}" type="slidenum">
              <a:rPr lang="en-US" altLang="en-US" sz="1400" smtClean="0">
                <a:solidFill>
                  <a:schemeClr val="tx2"/>
                </a:solidFill>
              </a:rPr>
              <a:pPr/>
              <a:t>38</a:t>
            </a:fld>
            <a:endParaRPr lang="en-US" altLang="en-US" sz="1400" dirty="0" smtClean="0">
              <a:solidFill>
                <a:schemeClr val="tx2"/>
              </a:solidFill>
            </a:endParaRPr>
          </a:p>
        </p:txBody>
      </p:sp>
    </p:spTree>
    <p:extLst>
      <p:ext uri="{BB962C8B-B14F-4D97-AF65-F5344CB8AC3E}">
        <p14:creationId xmlns:p14="http://schemas.microsoft.com/office/powerpoint/2010/main" val="39492339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We Reviewed</a:t>
            </a:r>
            <a:endParaRPr lang="en-US" sz="4800" dirty="0">
              <a:solidFill>
                <a:schemeClr val="accent6">
                  <a:tint val="1000"/>
                </a:schemeClr>
              </a:solidFill>
            </a:endParaRPr>
          </a:p>
        </p:txBody>
      </p:sp>
      <p:sp>
        <p:nvSpPr>
          <p:cNvPr id="3" name="Content Placeholder 2"/>
          <p:cNvSpPr>
            <a:spLocks noGrp="1"/>
          </p:cNvSpPr>
          <p:nvPr>
            <p:ph idx="1"/>
          </p:nvPr>
        </p:nvSpPr>
        <p:spPr>
          <a:xfrm>
            <a:off x="457200" y="1219200"/>
            <a:ext cx="8229600" cy="53340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Framework (Statute/EPCRA)</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LEPC HazMat Training and Exercises</a:t>
            </a:r>
            <a:endParaRPr lang="en-US" sz="3200" b="1" u="sng" dirty="0" smtClean="0"/>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Reporting – Chemical Inventory Reports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General Requirements</a:t>
            </a:r>
          </a:p>
          <a:p>
            <a:pPr marL="548958" lvl="1" indent="-27432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Changes for Reporting</a:t>
            </a:r>
          </a:p>
          <a:p>
            <a:pPr marL="0" indent="0" eaLnBrk="1" fontAlgn="auto" hangingPunct="1">
              <a:spcAft>
                <a:spcPts val="0"/>
              </a:spcAft>
              <a:buClr>
                <a:schemeClr val="accent1">
                  <a:lumMod val="60000"/>
                  <a:lumOff val="40000"/>
                </a:schemeClr>
              </a:buClr>
              <a:buFont typeface="Arial" pitchFamily="34" charset="0"/>
              <a:buNone/>
              <a:defRPr/>
            </a:pPr>
            <a:endParaRPr lang="en-US" sz="14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b="1" dirty="0" smtClean="0"/>
              <a:t>Tier II Information for Emergency Planning</a:t>
            </a:r>
            <a:endParaRPr lang="en-US" sz="3200" b="1" u="sng" dirty="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A9418C6-A4CA-4362-8EA5-3CA8D5EAEE65}" type="slidenum">
              <a:rPr lang="en-US" altLang="en-US" sz="1400" smtClean="0">
                <a:solidFill>
                  <a:schemeClr val="tx2"/>
                </a:solidFill>
              </a:rPr>
              <a:pPr/>
              <a:t>39</a:t>
            </a:fld>
            <a:endParaRPr lang="en-US" altLang="en-US" sz="1400" dirty="0" smtClean="0">
              <a:solidFill>
                <a:schemeClr val="tx2"/>
              </a:solidFill>
            </a:endParaRPr>
          </a:p>
        </p:txBody>
      </p:sp>
    </p:spTree>
    <p:extLst>
      <p:ext uri="{BB962C8B-B14F-4D97-AF65-F5344CB8AC3E}">
        <p14:creationId xmlns:p14="http://schemas.microsoft.com/office/powerpoint/2010/main" val="2904366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eaLnBrk="1" fontAlgn="auto" hangingPunct="1">
              <a:spcAft>
                <a:spcPts val="0"/>
              </a:spcAft>
              <a:defRPr/>
            </a:pPr>
            <a:r>
              <a:rPr lang="en-US" sz="4800" dirty="0" smtClean="0">
                <a:solidFill>
                  <a:schemeClr val="accent6">
                    <a:tint val="1000"/>
                  </a:schemeClr>
                </a:solidFill>
              </a:rPr>
              <a:t>Federal &amp; State Legislation</a:t>
            </a:r>
            <a:endParaRPr lang="en-US" sz="4800" dirty="0">
              <a:solidFill>
                <a:schemeClr val="accent6">
                  <a:tint val="1000"/>
                </a:schemeClr>
              </a:solidFill>
            </a:endParaRPr>
          </a:p>
        </p:txBody>
      </p:sp>
      <p:sp>
        <p:nvSpPr>
          <p:cNvPr id="13315" name="Content Placeholder 2"/>
          <p:cNvSpPr>
            <a:spLocks noGrp="1"/>
          </p:cNvSpPr>
          <p:nvPr>
            <p:ph idx="1"/>
          </p:nvPr>
        </p:nvSpPr>
        <p:spPr/>
        <p:txBody>
          <a:bodyPr/>
          <a:lstStyle/>
          <a:p>
            <a:pPr eaLnBrk="1" hangingPunct="1"/>
            <a:r>
              <a:rPr lang="en-US" altLang="en-US" sz="3200" dirty="0" smtClean="0"/>
              <a:t>Superfund Amendments and Reauthorization Act of 1986 (SARA Title III)</a:t>
            </a:r>
          </a:p>
          <a:p>
            <a:pPr eaLnBrk="1" hangingPunct="1">
              <a:buFont typeface="Arial" charset="0"/>
              <a:buNone/>
            </a:pPr>
            <a:r>
              <a:rPr lang="en-US" altLang="en-US" sz="3200" dirty="0" smtClean="0"/>
              <a:t>	</a:t>
            </a:r>
          </a:p>
          <a:p>
            <a:pPr eaLnBrk="1" hangingPunct="1"/>
            <a:r>
              <a:rPr lang="en-US" altLang="en-US" sz="3200" dirty="0" smtClean="0"/>
              <a:t>Florida EPCRA, 1988 – FL Statute: Chapter 252, Part II</a:t>
            </a:r>
          </a:p>
          <a:p>
            <a:pPr eaLnBrk="1" hangingPunct="1"/>
            <a:endParaRPr lang="en-US" altLang="en-US" dirty="0" smtClean="0"/>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8EE4E33-4D40-4A4C-87C4-8176ACFD2C15}" type="slidenum">
              <a:rPr lang="en-US" altLang="en-US" smtClean="0">
                <a:solidFill>
                  <a:schemeClr val="tx2"/>
                </a:solidFill>
              </a:rPr>
              <a:pPr/>
              <a:t>4</a:t>
            </a:fld>
            <a:endParaRPr lang="en-US" altLang="en-US"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52400"/>
            <a:ext cx="8763000" cy="1066800"/>
          </a:xfrm>
        </p:spPr>
        <p:txBody>
          <a:bodyPr>
            <a:normAutofit/>
          </a:bodyPr>
          <a:lstStyle/>
          <a:p>
            <a:pPr algn="ctr"/>
            <a:r>
              <a:rPr lang="en-US" altLang="en-US" sz="4800" i="0" dirty="0" smtClean="0">
                <a:solidFill>
                  <a:srgbClr val="FFC000"/>
                </a:solidFill>
              </a:rPr>
              <a:t>Questions</a:t>
            </a:r>
          </a:p>
        </p:txBody>
      </p:sp>
      <p:sp>
        <p:nvSpPr>
          <p:cNvPr id="14339" name="Rectangle 3"/>
          <p:cNvSpPr>
            <a:spLocks noGrp="1" noChangeArrowheads="1"/>
          </p:cNvSpPr>
          <p:nvPr>
            <p:ph idx="1"/>
          </p:nvPr>
        </p:nvSpPr>
        <p:spPr/>
        <p:txBody>
          <a:bodyPr>
            <a:normAutofit/>
          </a:bodyPr>
          <a:lstStyle/>
          <a:p>
            <a:pPr>
              <a:buFontTx/>
              <a:buNone/>
              <a:defRPr/>
            </a:pPr>
            <a:r>
              <a:rPr lang="en-US" sz="3600" dirty="0" smtClean="0"/>
              <a:t>Eric Anderson, NEFL LEPC Coordinator</a:t>
            </a:r>
          </a:p>
          <a:p>
            <a:pPr>
              <a:buFontTx/>
              <a:buNone/>
              <a:defRPr/>
            </a:pPr>
            <a:r>
              <a:rPr lang="en-US" sz="2800" dirty="0" smtClean="0"/>
              <a:t>Northeast Florida Regional Council</a:t>
            </a:r>
          </a:p>
          <a:p>
            <a:pPr>
              <a:buFontTx/>
              <a:buNone/>
              <a:defRPr/>
            </a:pPr>
            <a:r>
              <a:rPr lang="en-US" sz="2800" dirty="0" smtClean="0"/>
              <a:t>100 Festival Park Avenue</a:t>
            </a:r>
          </a:p>
          <a:p>
            <a:pPr>
              <a:buFontTx/>
              <a:buNone/>
              <a:defRPr/>
            </a:pPr>
            <a:r>
              <a:rPr lang="en-US" sz="2800" dirty="0" smtClean="0"/>
              <a:t>Jacksonville, Florida 32206</a:t>
            </a:r>
          </a:p>
          <a:p>
            <a:pPr>
              <a:buFontTx/>
              <a:buNone/>
              <a:defRPr/>
            </a:pPr>
            <a:endParaRPr lang="en-US" sz="2800" dirty="0" smtClean="0"/>
          </a:p>
          <a:p>
            <a:pPr>
              <a:buFontTx/>
              <a:buNone/>
              <a:defRPr/>
            </a:pPr>
            <a:r>
              <a:rPr lang="en-US" sz="3600" dirty="0" smtClean="0"/>
              <a:t>(904) 279-0880</a:t>
            </a:r>
          </a:p>
          <a:p>
            <a:pPr>
              <a:buFontTx/>
              <a:buNone/>
              <a:defRPr/>
            </a:pPr>
            <a:r>
              <a:rPr lang="en-US" sz="3600" u="sng" dirty="0" smtClean="0">
                <a:solidFill>
                  <a:srgbClr val="FFC000"/>
                </a:solidFill>
              </a:rPr>
              <a:t>eanderson@nefrc.org</a:t>
            </a:r>
          </a:p>
          <a:p>
            <a:pPr>
              <a:buFontTx/>
              <a:buNone/>
              <a:defRPr/>
            </a:pPr>
            <a:endParaRPr lang="en-US" sz="3600" dirty="0" smtClean="0"/>
          </a:p>
        </p:txBody>
      </p:sp>
      <p:pic>
        <p:nvPicPr>
          <p:cNvPr id="14340" name="Picture 5" descr="http://paxilnoprescription.net/Images/conta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95600"/>
            <a:ext cx="331152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426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868362"/>
          </a:xfrm>
        </p:spPr>
        <p:txBody>
          <a:bodyPr/>
          <a:lstStyle/>
          <a:p>
            <a:pPr algn="ctr" eaLnBrk="1" fontAlgn="auto" hangingPunct="1">
              <a:spcAft>
                <a:spcPts val="0"/>
              </a:spcAft>
              <a:defRPr/>
            </a:pPr>
            <a:r>
              <a:rPr lang="en-US" sz="4800" dirty="0" smtClean="0">
                <a:solidFill>
                  <a:schemeClr val="accent6">
                    <a:tint val="1000"/>
                  </a:schemeClr>
                </a:solidFill>
              </a:rPr>
              <a:t>EPCRA</a:t>
            </a:r>
          </a:p>
        </p:txBody>
      </p:sp>
      <p:sp>
        <p:nvSpPr>
          <p:cNvPr id="45059" name="Rectangle 3"/>
          <p:cNvSpPr>
            <a:spLocks noGrp="1" noChangeArrowheads="1"/>
          </p:cNvSpPr>
          <p:nvPr>
            <p:ph idx="1"/>
          </p:nvPr>
        </p:nvSpPr>
        <p:spPr>
          <a:xfrm>
            <a:off x="228600" y="1219200"/>
            <a:ext cx="8686800" cy="54864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u="sng" dirty="0" smtClean="0"/>
              <a:t>Subchapter A:</a:t>
            </a:r>
            <a:r>
              <a:rPr lang="en-US" sz="3200" dirty="0" smtClean="0"/>
              <a:t>  Emergency Planning and notification of a hazardous materials incident           (Sections 301 – 304)</a:t>
            </a:r>
          </a:p>
          <a:p>
            <a:pPr marL="274320" indent="-274320" eaLnBrk="1" fontAlgn="auto" hangingPunct="1">
              <a:spcAft>
                <a:spcPts val="0"/>
              </a:spcAft>
              <a:buClr>
                <a:schemeClr val="accent1">
                  <a:lumMod val="60000"/>
                  <a:lumOff val="40000"/>
                </a:schemeClr>
              </a:buClr>
              <a:buFont typeface="Wingdings" pitchFamily="2" charset="2"/>
              <a:buNone/>
              <a:defRPr/>
            </a:pPr>
            <a:endParaRPr lang="en-US" sz="20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u="sng" dirty="0" smtClean="0"/>
              <a:t>Subchapter B:</a:t>
            </a:r>
            <a:r>
              <a:rPr lang="en-US" sz="3200" dirty="0" smtClean="0"/>
              <a:t>  Reporting of hazardous chemical inventories and toxic release inventory reports (Sections 311 – 313)</a:t>
            </a:r>
          </a:p>
          <a:p>
            <a:pPr marL="0" indent="0" eaLnBrk="1" fontAlgn="auto" hangingPunct="1">
              <a:spcAft>
                <a:spcPts val="0"/>
              </a:spcAft>
              <a:buClr>
                <a:schemeClr val="accent1">
                  <a:lumMod val="60000"/>
                  <a:lumOff val="40000"/>
                </a:schemeClr>
              </a:buClr>
              <a:buFont typeface="Arial" pitchFamily="34" charset="0"/>
              <a:buNone/>
              <a:defRPr/>
            </a:pPr>
            <a:endParaRPr lang="en-US" sz="20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u="sng" dirty="0" smtClean="0"/>
              <a:t>Subchapter C:</a:t>
            </a:r>
            <a:r>
              <a:rPr lang="en-US" sz="3200" dirty="0" smtClean="0"/>
              <a:t> Administration, enforcement, &amp; trade secret protection (Sections 321-330)</a:t>
            </a:r>
          </a:p>
          <a:p>
            <a:pPr marL="274320" indent="-274320" eaLnBrk="1" fontAlgn="auto" hangingPunct="1">
              <a:spcAft>
                <a:spcPts val="0"/>
              </a:spcAft>
              <a:buClr>
                <a:schemeClr val="accent1">
                  <a:lumMod val="60000"/>
                  <a:lumOff val="40000"/>
                </a:schemeClr>
              </a:buClr>
              <a:buFont typeface="Arial" pitchFamily="34" charset="0"/>
              <a:buChar char="•"/>
              <a:defRPr/>
            </a:pPr>
            <a:endParaRPr lang="en-US" sz="3200" dirty="0" smtClean="0"/>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200F24C-3A33-4E13-8B73-5FC6BAE2F6FA}" type="slidenum">
              <a:rPr lang="en-US" altLang="en-US" smtClean="0">
                <a:latin typeface="Arial" charset="0"/>
              </a:rPr>
              <a:pPr/>
              <a:t>5</a:t>
            </a:fld>
            <a:endParaRPr lang="en-US" altLang="en-US" smtClean="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868362"/>
          </a:xfrm>
        </p:spPr>
        <p:txBody>
          <a:bodyPr/>
          <a:lstStyle/>
          <a:p>
            <a:pPr algn="ctr" eaLnBrk="1" fontAlgn="auto" hangingPunct="1">
              <a:spcAft>
                <a:spcPts val="0"/>
              </a:spcAft>
              <a:defRPr/>
            </a:pPr>
            <a:r>
              <a:rPr lang="en-US" sz="4800" dirty="0" smtClean="0">
                <a:solidFill>
                  <a:schemeClr val="accent6">
                    <a:tint val="1000"/>
                  </a:schemeClr>
                </a:solidFill>
              </a:rPr>
              <a:t>EPCRA Purpose</a:t>
            </a:r>
          </a:p>
        </p:txBody>
      </p:sp>
      <p:sp>
        <p:nvSpPr>
          <p:cNvPr id="45059" name="Rectangle 3"/>
          <p:cNvSpPr>
            <a:spLocks noGrp="1" noChangeArrowheads="1"/>
          </p:cNvSpPr>
          <p:nvPr>
            <p:ph idx="1"/>
          </p:nvPr>
        </p:nvSpPr>
        <p:spPr>
          <a:xfrm>
            <a:off x="304800" y="1447800"/>
            <a:ext cx="8610600" cy="5181600"/>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Encourages and requires coordination between industry, </a:t>
            </a:r>
            <a:r>
              <a:rPr lang="en-US" sz="3200" dirty="0"/>
              <a:t>g</a:t>
            </a:r>
            <a:r>
              <a:rPr lang="en-US" sz="3200" dirty="0" smtClean="0"/>
              <a:t>overnment, and the public</a:t>
            </a:r>
          </a:p>
          <a:p>
            <a:pPr marL="0" indent="0" eaLnBrk="1" fontAlgn="auto" hangingPunct="1">
              <a:spcAft>
                <a:spcPts val="0"/>
              </a:spcAft>
              <a:buClr>
                <a:schemeClr val="accent1">
                  <a:lumMod val="60000"/>
                  <a:lumOff val="40000"/>
                </a:schemeClr>
              </a:buClr>
              <a:buFont typeface="Arial" pitchFamily="34" charset="0"/>
              <a:buNone/>
              <a:defRPr/>
            </a:pPr>
            <a:endParaRPr lang="en-US" sz="18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Requires information be accessible to the public</a:t>
            </a:r>
          </a:p>
          <a:p>
            <a:pPr marL="0" indent="0" eaLnBrk="1" fontAlgn="auto" hangingPunct="1">
              <a:spcAft>
                <a:spcPts val="0"/>
              </a:spcAft>
              <a:buClr>
                <a:schemeClr val="accent1">
                  <a:lumMod val="60000"/>
                  <a:lumOff val="40000"/>
                </a:schemeClr>
              </a:buClr>
              <a:buFont typeface="Arial" pitchFamily="34" charset="0"/>
              <a:buNone/>
              <a:defRPr/>
            </a:pPr>
            <a:endParaRPr lang="en-US" sz="18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Authorizes penalties for not complying with EPCRA</a:t>
            </a:r>
          </a:p>
          <a:p>
            <a:pPr marL="0" indent="0" eaLnBrk="1" fontAlgn="auto" hangingPunct="1">
              <a:spcAft>
                <a:spcPts val="0"/>
              </a:spcAft>
              <a:buClr>
                <a:schemeClr val="accent1">
                  <a:lumMod val="60000"/>
                  <a:lumOff val="40000"/>
                </a:schemeClr>
              </a:buClr>
              <a:buFont typeface="Arial" pitchFamily="34" charset="0"/>
              <a:buNone/>
              <a:defRPr/>
            </a:pPr>
            <a:endParaRPr lang="en-US" sz="1800"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en-US" sz="3200" dirty="0" smtClean="0"/>
              <a:t>Empowers private citizens groups to file enforcement lawsuits for failure to comply</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1963FA1-1A87-4B9B-BDDE-744B6C470244}" type="slidenum">
              <a:rPr lang="en-US" altLang="en-US" smtClean="0">
                <a:latin typeface="Arial" charset="0"/>
              </a:rPr>
              <a:pPr/>
              <a:t>6</a:t>
            </a:fld>
            <a:endParaRPr lang="en-US" altLang="en-US" smtClean="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152400"/>
            <a:ext cx="8763000" cy="838200"/>
          </a:xfrm>
        </p:spPr>
        <p:txBody>
          <a:bodyPr>
            <a:noAutofit/>
          </a:bodyPr>
          <a:lstStyle/>
          <a:p>
            <a:pPr algn="ctr" eaLnBrk="1" fontAlgn="auto" hangingPunct="1">
              <a:spcAft>
                <a:spcPts val="0"/>
              </a:spcAft>
              <a:defRPr/>
            </a:pPr>
            <a:r>
              <a:rPr lang="en-US" sz="4800" dirty="0" smtClean="0">
                <a:solidFill>
                  <a:schemeClr val="accent6">
                    <a:tint val="1000"/>
                  </a:schemeClr>
                </a:solidFill>
              </a:rPr>
              <a:t>Section 301- SERC</a:t>
            </a:r>
          </a:p>
        </p:txBody>
      </p:sp>
      <p:sp>
        <p:nvSpPr>
          <p:cNvPr id="17411" name="Rectangle 3"/>
          <p:cNvSpPr>
            <a:spLocks noGrp="1" noChangeArrowheads="1"/>
          </p:cNvSpPr>
          <p:nvPr>
            <p:ph idx="1"/>
          </p:nvPr>
        </p:nvSpPr>
        <p:spPr>
          <a:xfrm>
            <a:off x="304800" y="1295400"/>
            <a:ext cx="8610600" cy="5181600"/>
          </a:xfrm>
        </p:spPr>
        <p:txBody>
          <a:bodyPr/>
          <a:lstStyle/>
          <a:p>
            <a:pPr eaLnBrk="1" hangingPunct="1"/>
            <a:r>
              <a:rPr lang="en-US" altLang="en-US" sz="3200" b="1" u="sng" smtClean="0"/>
              <a:t>Establishes Organizational Framework</a:t>
            </a:r>
          </a:p>
          <a:p>
            <a:pPr lvl="1" eaLnBrk="1" hangingPunct="1"/>
            <a:r>
              <a:rPr lang="en-US" altLang="en-US" sz="3200" smtClean="0"/>
              <a:t>Establishes the State Emergency Response Commission</a:t>
            </a:r>
          </a:p>
          <a:p>
            <a:pPr lvl="2" eaLnBrk="1" hangingPunct="1"/>
            <a:r>
              <a:rPr lang="en-US" altLang="en-US" sz="2800" smtClean="0">
                <a:solidFill>
                  <a:srgbClr val="FFC000"/>
                </a:solidFill>
              </a:rPr>
              <a:t>Group of Stakeholders (Public, Private, &amp; Gov’t)</a:t>
            </a:r>
          </a:p>
          <a:p>
            <a:pPr lvl="2" eaLnBrk="1" hangingPunct="1"/>
            <a:r>
              <a:rPr lang="en-US" altLang="en-US" sz="2800" smtClean="0">
                <a:solidFill>
                  <a:srgbClr val="FFC000"/>
                </a:solidFill>
              </a:rPr>
              <a:t>Meets Quarterly</a:t>
            </a:r>
          </a:p>
          <a:p>
            <a:pPr lvl="2" eaLnBrk="1" hangingPunct="1"/>
            <a:r>
              <a:rPr lang="en-US" altLang="en-US" sz="2800" smtClean="0">
                <a:solidFill>
                  <a:srgbClr val="FFC000"/>
                </a:solidFill>
              </a:rPr>
              <a:t>Policy Group</a:t>
            </a:r>
          </a:p>
          <a:p>
            <a:pPr lvl="1" eaLnBrk="1" hangingPunct="1">
              <a:buFont typeface="Wingdings" pitchFamily="2" charset="2"/>
              <a:buNone/>
            </a:pPr>
            <a:endParaRPr lang="en-US" altLang="en-US" sz="3200" smtClean="0"/>
          </a:p>
          <a:p>
            <a:pPr lvl="1" eaLnBrk="1" hangingPunct="1"/>
            <a:r>
              <a:rPr lang="en-US" altLang="en-US" sz="3200" smtClean="0"/>
              <a:t>Staffed by the Florida Division of Emergency Management (FDEM)</a:t>
            </a:r>
          </a:p>
          <a:p>
            <a:pPr lvl="1" eaLnBrk="1" hangingPunct="1"/>
            <a:endParaRPr lang="en-US" altLang="en-US" smtClean="0"/>
          </a:p>
          <a:p>
            <a:pPr eaLnBrk="1" hangingPunct="1">
              <a:buFont typeface="Wingdings" pitchFamily="2" charset="2"/>
              <a:buNone/>
            </a:pPr>
            <a:endParaRPr lang="en-US" altLang="en-US" smtClean="0"/>
          </a:p>
          <a:p>
            <a:pPr lvl="1" eaLnBrk="1" hangingPunct="1">
              <a:buFont typeface="Wingdings" pitchFamily="2" charset="2"/>
              <a:buNone/>
            </a:pPr>
            <a:endParaRPr lang="en-US" altLang="en-US" smtClean="0"/>
          </a:p>
        </p:txBody>
      </p:sp>
      <p:sp>
        <p:nvSpPr>
          <p:cNvPr id="174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DAAD74A-222A-4143-81A4-AD02895FE3A4}" type="slidenum">
              <a:rPr lang="en-US" altLang="en-US" smtClean="0">
                <a:latin typeface="Arial" charset="0"/>
              </a:rPr>
              <a:pPr/>
              <a:t>7</a:t>
            </a:fld>
            <a:endParaRPr lang="en-US" altLang="en-US" smtClean="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27207434"/>
              </p:ext>
            </p:extLst>
          </p:nvPr>
        </p:nvGraphicFramePr>
        <p:xfrm>
          <a:off x="2133600" y="304800"/>
          <a:ext cx="4800600" cy="6347900"/>
        </p:xfrm>
        <a:graphic>
          <a:graphicData uri="http://schemas.openxmlformats.org/presentationml/2006/ole">
            <mc:AlternateContent xmlns:mc="http://schemas.openxmlformats.org/markup-compatibility/2006">
              <mc:Choice xmlns:v="urn:schemas-microsoft-com:vml" Requires="v">
                <p:oleObj spid="_x0000_s1034" name="Document" r:id="rId4" imgW="6834117" imgH="9038816" progId="Word.Document.12">
                  <p:embed/>
                </p:oleObj>
              </mc:Choice>
              <mc:Fallback>
                <p:oleObj name="Document" r:id="rId4" imgW="6834117" imgH="9038816" progId="Word.Document.12">
                  <p:embed/>
                  <p:pic>
                    <p:nvPicPr>
                      <p:cNvPr id="0" name=""/>
                      <p:cNvPicPr/>
                      <p:nvPr/>
                    </p:nvPicPr>
                    <p:blipFill>
                      <a:blip r:embed="rId5"/>
                      <a:stretch>
                        <a:fillRect/>
                      </a:stretch>
                    </p:blipFill>
                    <p:spPr>
                      <a:xfrm>
                        <a:off x="2133600" y="304800"/>
                        <a:ext cx="4800600" cy="6347900"/>
                      </a:xfrm>
                      <a:prstGeom prst="rect">
                        <a:avLst/>
                      </a:prstGeom>
                      <a:solidFill>
                        <a:schemeClr val="tx1">
                          <a:lumMod val="75000"/>
                        </a:schemeClr>
                      </a:solidFill>
                    </p:spPr>
                  </p:pic>
                </p:oleObj>
              </mc:Fallback>
            </mc:AlternateContent>
          </a:graphicData>
        </a:graphic>
      </p:graphicFrame>
    </p:spTree>
    <p:extLst>
      <p:ext uri="{BB962C8B-B14F-4D97-AF65-F5344CB8AC3E}">
        <p14:creationId xmlns:p14="http://schemas.microsoft.com/office/powerpoint/2010/main" val="17836691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lgn="ctr" eaLnBrk="1" fontAlgn="auto" hangingPunct="1">
              <a:spcAft>
                <a:spcPts val="0"/>
              </a:spcAft>
              <a:defRPr/>
            </a:pPr>
            <a:r>
              <a:rPr lang="en-US" sz="4800" dirty="0" smtClean="0">
                <a:solidFill>
                  <a:schemeClr val="accent6">
                    <a:tint val="1000"/>
                  </a:schemeClr>
                </a:solidFill>
              </a:rPr>
              <a:t>Section 301 – LEPC</a:t>
            </a:r>
            <a:endParaRPr lang="en-US" sz="4800" dirty="0">
              <a:solidFill>
                <a:schemeClr val="accent6">
                  <a:tint val="1000"/>
                </a:schemeClr>
              </a:solidFill>
            </a:endParaRPr>
          </a:p>
        </p:txBody>
      </p:sp>
      <p:sp>
        <p:nvSpPr>
          <p:cNvPr id="184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E6064BC-1687-4817-A3FF-48B08C62A254}" type="slidenum">
              <a:rPr lang="en-US" altLang="en-US" smtClean="0">
                <a:latin typeface="Arial" charset="0"/>
              </a:rPr>
              <a:pPr/>
              <a:t>9</a:t>
            </a:fld>
            <a:endParaRPr lang="en-US" altLang="en-US" smtClean="0">
              <a:latin typeface="Arial" charset="0"/>
            </a:endParaRPr>
          </a:p>
        </p:txBody>
      </p:sp>
      <p:sp>
        <p:nvSpPr>
          <p:cNvPr id="18436" name="Content Placeholder 6"/>
          <p:cNvSpPr>
            <a:spLocks noGrp="1"/>
          </p:cNvSpPr>
          <p:nvPr>
            <p:ph sz="half" idx="2"/>
          </p:nvPr>
        </p:nvSpPr>
        <p:spPr/>
        <p:txBody>
          <a:bodyPr/>
          <a:lstStyle/>
          <a:p>
            <a:pPr eaLnBrk="1" hangingPunct="1"/>
            <a:endParaRPr lang="en-US" altLang="en-US" smtClean="0"/>
          </a:p>
        </p:txBody>
      </p:sp>
      <p:pic>
        <p:nvPicPr>
          <p:cNvPr id="1843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763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9513</TotalTime>
  <Words>1747</Words>
  <Application>Microsoft Macintosh PowerPoint</Application>
  <PresentationFormat>On-screen Show (4:3)</PresentationFormat>
  <Paragraphs>357</Paragraphs>
  <Slides>40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Thatch</vt:lpstr>
      <vt:lpstr>Document</vt:lpstr>
      <vt:lpstr>Local Emergency Planning Committee for Hazardous Materials</vt:lpstr>
      <vt:lpstr>Agenda </vt:lpstr>
      <vt:lpstr>History</vt:lpstr>
      <vt:lpstr>Federal &amp; State Legislation</vt:lpstr>
      <vt:lpstr>EPCRA</vt:lpstr>
      <vt:lpstr>EPCRA Purpose</vt:lpstr>
      <vt:lpstr>Section 301- SERC</vt:lpstr>
      <vt:lpstr>PowerPoint Presentation</vt:lpstr>
      <vt:lpstr>Section 301 – LEPC</vt:lpstr>
      <vt:lpstr>What is the LEPC?</vt:lpstr>
      <vt:lpstr>PowerPoint Presentation</vt:lpstr>
      <vt:lpstr>Section 302  Substances &amp; Notification </vt:lpstr>
      <vt:lpstr>Section 303  Emergency Response Plans</vt:lpstr>
      <vt:lpstr> Section 303  Facility Requirements</vt:lpstr>
      <vt:lpstr>Accidents Still Happen</vt:lpstr>
      <vt:lpstr>Executive Order 13650</vt:lpstr>
      <vt:lpstr>Agenda </vt:lpstr>
      <vt:lpstr>2015/16 Accomplishments</vt:lpstr>
      <vt:lpstr>2015/16 Training</vt:lpstr>
      <vt:lpstr>Current Exercise Planning</vt:lpstr>
      <vt:lpstr>Agenda </vt:lpstr>
      <vt:lpstr>EPCRA Documents &amp; How to Comply Manual</vt:lpstr>
      <vt:lpstr>Section 311  Safety Data Sheets (SDS)</vt:lpstr>
      <vt:lpstr>Section 311  Safety Data Sheets (SDS)</vt:lpstr>
      <vt:lpstr>Section 312 - Tier II Reporting</vt:lpstr>
      <vt:lpstr>Section 312 - Tier II Reporting</vt:lpstr>
      <vt:lpstr>Section 312 - Tier II Reporting</vt:lpstr>
      <vt:lpstr>Tier II Forms – Ways to Submit</vt:lpstr>
      <vt:lpstr>Changes to Tier II Reporting</vt:lpstr>
      <vt:lpstr>Section 304 &amp; CERCLA103  Release Notifications</vt:lpstr>
      <vt:lpstr>Section 304 &amp; CERCLA103  Release Notifications</vt:lpstr>
      <vt:lpstr>Other EPCRA Sections</vt:lpstr>
      <vt:lpstr>Section 325 - Enforcement</vt:lpstr>
      <vt:lpstr>Section 326 – Civil Actions</vt:lpstr>
      <vt:lpstr>Summary</vt:lpstr>
      <vt:lpstr>Important Numbers / Addresses</vt:lpstr>
      <vt:lpstr>Agenda </vt:lpstr>
      <vt:lpstr>Tier II for Emergency Planning </vt:lpstr>
      <vt:lpstr>We Reviewed</vt:lpstr>
      <vt:lpstr>Questions</vt:lpstr>
    </vt:vector>
  </TitlesOfParts>
  <Company>DCA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Tier 2 Filing Instructions (2009)</dc:title>
  <dc:creator>Anne Boland</dc:creator>
  <cp:lastModifiedBy>Steven Wilson</cp:lastModifiedBy>
  <cp:revision>436</cp:revision>
  <cp:lastPrinted>2017-01-25T12:49:53Z</cp:lastPrinted>
  <dcterms:created xsi:type="dcterms:W3CDTF">2009-10-23T18:23:23Z</dcterms:created>
  <dcterms:modified xsi:type="dcterms:W3CDTF">2017-02-05T19:43:12Z</dcterms:modified>
</cp:coreProperties>
</file>